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80" r:id="rId3"/>
    <p:sldId id="285" r:id="rId4"/>
    <p:sldId id="574" r:id="rId5"/>
    <p:sldId id="286" r:id="rId6"/>
    <p:sldId id="287" r:id="rId7"/>
    <p:sldId id="288" r:id="rId8"/>
    <p:sldId id="281" r:id="rId9"/>
    <p:sldId id="576" r:id="rId10"/>
    <p:sldId id="545" r:id="rId11"/>
    <p:sldId id="554" r:id="rId12"/>
    <p:sldId id="560" r:id="rId13"/>
    <p:sldId id="569" r:id="rId14"/>
    <p:sldId id="570" r:id="rId15"/>
    <p:sldId id="546" r:id="rId16"/>
    <p:sldId id="559" r:id="rId17"/>
    <p:sldId id="571" r:id="rId18"/>
    <p:sldId id="575" r:id="rId19"/>
    <p:sldId id="282" r:id="rId20"/>
    <p:sldId id="283" r:id="rId21"/>
    <p:sldId id="279" r:id="rId22"/>
    <p:sldId id="284" r:id="rId23"/>
    <p:sldId id="310" r:id="rId24"/>
    <p:sldId id="572" r:id="rId25"/>
    <p:sldId id="5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491499-E24E-4406-A117-63AECBFD7F1D}">
          <p14:sldIdLst>
            <p14:sldId id="256"/>
          </p14:sldIdLst>
        </p14:section>
        <p14:section name="Overview" id="{ADCF9F2B-647D-4418-ABB0-EC3CE423959A}">
          <p14:sldIdLst>
            <p14:sldId id="280"/>
            <p14:sldId id="285"/>
          </p14:sldIdLst>
        </p14:section>
        <p14:section name="MS Thesis" id="{FD2A66EF-90EB-40A8-B091-626DF12856D4}">
          <p14:sldIdLst>
            <p14:sldId id="574"/>
          </p14:sldIdLst>
        </p14:section>
        <p14:section name="LeOCR" id="{48486BA6-AFF7-4311-8C40-345E68BD695E}">
          <p14:sldIdLst>
            <p14:sldId id="286"/>
            <p14:sldId id="287"/>
            <p14:sldId id="288"/>
          </p14:sldIdLst>
        </p14:section>
        <p14:section name="PhD Dissertation" id="{3FB87588-9235-4EBD-B310-00C55C0DD685}">
          <p14:sldIdLst>
            <p14:sldId id="281"/>
            <p14:sldId id="576"/>
            <p14:sldId id="545"/>
            <p14:sldId id="554"/>
            <p14:sldId id="560"/>
            <p14:sldId id="569"/>
            <p14:sldId id="570"/>
            <p14:sldId id="546"/>
            <p14:sldId id="559"/>
            <p14:sldId id="571"/>
          </p14:sldIdLst>
        </p14:section>
        <p14:section name="Pattern Alignment" id="{8BE4AABA-1D87-47E7-B275-FBECB258B4EC}">
          <p14:sldIdLst>
            <p14:sldId id="575"/>
          </p14:sldIdLst>
        </p14:section>
        <p14:section name="EE295" id="{CCDD43D3-C507-4098-BAEB-896AC4F60B61}">
          <p14:sldIdLst>
            <p14:sldId id="282"/>
            <p14:sldId id="283"/>
          </p14:sldIdLst>
        </p14:section>
        <p14:section name="Brighton Beach Lab" id="{0FFB9033-B710-4DCA-ABCD-37F8E86F07ED}">
          <p14:sldIdLst>
            <p14:sldId id="279"/>
          </p14:sldIdLst>
        </p14:section>
        <p14:section name="CSC485B" id="{7A267A9B-70A9-4430-8760-5F89F579C9AD}">
          <p14:sldIdLst>
            <p14:sldId id="284"/>
            <p14:sldId id="310"/>
          </p14:sldIdLst>
        </p14:section>
        <p14:section name="Summary" id="{231F9D82-7E07-43F2-9E59-7FC1988891ED}">
          <p14:sldIdLst>
            <p14:sldId id="572"/>
            <p14:sldId id="5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3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4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Will Today’s ML Work?</a:t>
            </a:r>
          </a:p>
          <a:p>
            <a:pPr>
              <a:defRPr/>
            </a:pPr>
            <a:r>
              <a:rPr lang="en-US"/>
              <a:t>(Probably Not)</a:t>
            </a:r>
          </a:p>
        </c:rich>
      </c:tx>
      <c:layout>
        <c:manualLayout>
          <c:xMode val="edge"/>
          <c:yMode val="edge"/>
          <c:x val="0.2931415248105205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C29-489F-B02C-2686B9A1A86A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C29-489F-B02C-2686B9A1A86A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C29-489F-B02C-2686B9A1A86A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C29-489F-B02C-2686B9A1A86A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C29-489F-B02C-2686B9A1A86A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78E-4377-ADCA-316E75BC2A3A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Problem is Easy to Solve Classically</c:v>
                </c:pt>
                <c:pt idx="1">
                  <c:v>Problem is Beyond Us (For Now)</c:v>
                </c:pt>
                <c:pt idx="2">
                  <c:v>Software is Beyond Us (For Now)</c:v>
                </c:pt>
                <c:pt idx="3">
                  <c:v>Needs Custom ML Algorithm</c:v>
                </c:pt>
                <c:pt idx="4">
                  <c:v>ML Library Provides a Solution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50</c:v>
                </c:pt>
                <c:pt idx="1">
                  <c:v>30</c:v>
                </c:pt>
                <c:pt idx="2">
                  <c:v>10</c:v>
                </c:pt>
                <c:pt idx="3">
                  <c:v>7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74-4F25-8A4A-32B6301D369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9BC62-1A9B-4D94-A854-2017C6CA95E8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86216D-A6AD-49CC-B178-907CA695CBB7}">
      <dgm:prSet/>
      <dgm:spPr/>
      <dgm:t>
        <a:bodyPr/>
        <a:lstStyle/>
        <a:p>
          <a:r>
            <a:rPr lang="en-US"/>
            <a:t>Have you ever wondered if you could use Artificial Intelligence or Machine Learning for real-world, practical applications in science and industry? It may be easier than you think!</a:t>
          </a:r>
        </a:p>
      </dgm:t>
    </dgm:pt>
    <dgm:pt modelId="{078CE272-C6D2-43B7-944B-4702FE7DC807}" type="parTrans" cxnId="{49A47739-DFAC-43C9-B0DA-0513534A102C}">
      <dgm:prSet/>
      <dgm:spPr/>
      <dgm:t>
        <a:bodyPr/>
        <a:lstStyle/>
        <a:p>
          <a:endParaRPr lang="en-US"/>
        </a:p>
      </dgm:t>
    </dgm:pt>
    <dgm:pt modelId="{420CEA0D-2F7B-4B29-BE96-73E88588E667}" type="sibTrans" cxnId="{49A47739-DFAC-43C9-B0DA-0513534A102C}">
      <dgm:prSet/>
      <dgm:spPr/>
      <dgm:t>
        <a:bodyPr/>
        <a:lstStyle/>
        <a:p>
          <a:endParaRPr lang="en-US"/>
        </a:p>
      </dgm:t>
    </dgm:pt>
    <dgm:pt modelId="{D8D99292-94CF-46FD-B7C7-EAE335DAC55D}">
      <dgm:prSet/>
      <dgm:spPr/>
      <dgm:t>
        <a:bodyPr/>
        <a:lstStyle/>
        <a:p>
          <a:r>
            <a:rPr lang="en-US"/>
            <a:t>I have developed AI and ML solutions and techniques that yield practical results for over 20 years, but still feel that this part of the AI/ML landscape is one of the most neglected in the field. My talk will present several applications I have used as testbeds during my PhD research and in two courses I have developed that employ AI in simple robotic applications, one of which I am teaching this semester at SUNY Plattsburgh</a:t>
          </a:r>
        </a:p>
      </dgm:t>
    </dgm:pt>
    <dgm:pt modelId="{99E969FE-92E4-4508-BE41-5D6EA55D787E}" type="parTrans" cxnId="{D9957D7B-9175-4B77-9E4F-8F14AC6EA8FA}">
      <dgm:prSet/>
      <dgm:spPr/>
      <dgm:t>
        <a:bodyPr/>
        <a:lstStyle/>
        <a:p>
          <a:endParaRPr lang="en-US"/>
        </a:p>
      </dgm:t>
    </dgm:pt>
    <dgm:pt modelId="{E301E942-07DB-4BD7-BA20-FED14F90F706}" type="sibTrans" cxnId="{D9957D7B-9175-4B77-9E4F-8F14AC6EA8FA}">
      <dgm:prSet/>
      <dgm:spPr/>
      <dgm:t>
        <a:bodyPr/>
        <a:lstStyle/>
        <a:p>
          <a:endParaRPr lang="en-US"/>
        </a:p>
      </dgm:t>
    </dgm:pt>
    <dgm:pt modelId="{3462E0BC-87DF-4CC1-BE7F-8BA0037B704B}" type="pres">
      <dgm:prSet presAssocID="{2909BC62-1A9B-4D94-A854-2017C6CA95E8}" presName="Name0" presStyleCnt="0">
        <dgm:presLayoutVars>
          <dgm:dir/>
          <dgm:animLvl val="lvl"/>
          <dgm:resizeHandles val="exact"/>
        </dgm:presLayoutVars>
      </dgm:prSet>
      <dgm:spPr/>
    </dgm:pt>
    <dgm:pt modelId="{CC9E64FD-E721-4570-A60E-BB2EF2B287AB}" type="pres">
      <dgm:prSet presAssocID="{D8D99292-94CF-46FD-B7C7-EAE335DAC55D}" presName="boxAndChildren" presStyleCnt="0"/>
      <dgm:spPr/>
    </dgm:pt>
    <dgm:pt modelId="{F3ACA295-135C-4E35-B3F2-AEF4B7EE628C}" type="pres">
      <dgm:prSet presAssocID="{D8D99292-94CF-46FD-B7C7-EAE335DAC55D}" presName="parentTextBox" presStyleLbl="node1" presStyleIdx="0" presStyleCnt="2"/>
      <dgm:spPr/>
    </dgm:pt>
    <dgm:pt modelId="{E6C4C064-DC21-4BE2-8210-D69BA942E10E}" type="pres">
      <dgm:prSet presAssocID="{420CEA0D-2F7B-4B29-BE96-73E88588E667}" presName="sp" presStyleCnt="0"/>
      <dgm:spPr/>
    </dgm:pt>
    <dgm:pt modelId="{FF188515-27CF-4DC2-A92A-E0DBAAEE844C}" type="pres">
      <dgm:prSet presAssocID="{4486216D-A6AD-49CC-B178-907CA695CBB7}" presName="arrowAndChildren" presStyleCnt="0"/>
      <dgm:spPr/>
    </dgm:pt>
    <dgm:pt modelId="{E75EE0DE-92A2-4580-AD70-153444785761}" type="pres">
      <dgm:prSet presAssocID="{4486216D-A6AD-49CC-B178-907CA695CBB7}" presName="parentTextArrow" presStyleLbl="node1" presStyleIdx="1" presStyleCnt="2"/>
      <dgm:spPr/>
    </dgm:pt>
  </dgm:ptLst>
  <dgm:cxnLst>
    <dgm:cxn modelId="{49A47739-DFAC-43C9-B0DA-0513534A102C}" srcId="{2909BC62-1A9B-4D94-A854-2017C6CA95E8}" destId="{4486216D-A6AD-49CC-B178-907CA695CBB7}" srcOrd="0" destOrd="0" parTransId="{078CE272-C6D2-43B7-944B-4702FE7DC807}" sibTransId="{420CEA0D-2F7B-4B29-BE96-73E88588E667}"/>
    <dgm:cxn modelId="{D9957D7B-9175-4B77-9E4F-8F14AC6EA8FA}" srcId="{2909BC62-1A9B-4D94-A854-2017C6CA95E8}" destId="{D8D99292-94CF-46FD-B7C7-EAE335DAC55D}" srcOrd="1" destOrd="0" parTransId="{99E969FE-92E4-4508-BE41-5D6EA55D787E}" sibTransId="{E301E942-07DB-4BD7-BA20-FED14F90F706}"/>
    <dgm:cxn modelId="{52D56C7F-1122-4314-ACD4-64F30E75DD8F}" type="presOf" srcId="{4486216D-A6AD-49CC-B178-907CA695CBB7}" destId="{E75EE0DE-92A2-4580-AD70-153444785761}" srcOrd="0" destOrd="0" presId="urn:microsoft.com/office/officeart/2005/8/layout/process4"/>
    <dgm:cxn modelId="{9982548B-55F9-44B7-875D-68B33CC3C98C}" type="presOf" srcId="{D8D99292-94CF-46FD-B7C7-EAE335DAC55D}" destId="{F3ACA295-135C-4E35-B3F2-AEF4B7EE628C}" srcOrd="0" destOrd="0" presId="urn:microsoft.com/office/officeart/2005/8/layout/process4"/>
    <dgm:cxn modelId="{BEF54798-E6E2-4A73-B037-DD9CC347D4DE}" type="presOf" srcId="{2909BC62-1A9B-4D94-A854-2017C6CA95E8}" destId="{3462E0BC-87DF-4CC1-BE7F-8BA0037B704B}" srcOrd="0" destOrd="0" presId="urn:microsoft.com/office/officeart/2005/8/layout/process4"/>
    <dgm:cxn modelId="{E3893CF3-BBB4-48DA-981D-9839AEB672FD}" type="presParOf" srcId="{3462E0BC-87DF-4CC1-BE7F-8BA0037B704B}" destId="{CC9E64FD-E721-4570-A60E-BB2EF2B287AB}" srcOrd="0" destOrd="0" presId="urn:microsoft.com/office/officeart/2005/8/layout/process4"/>
    <dgm:cxn modelId="{515699D8-C60C-4318-B620-26D2BC9CA056}" type="presParOf" srcId="{CC9E64FD-E721-4570-A60E-BB2EF2B287AB}" destId="{F3ACA295-135C-4E35-B3F2-AEF4B7EE628C}" srcOrd="0" destOrd="0" presId="urn:microsoft.com/office/officeart/2005/8/layout/process4"/>
    <dgm:cxn modelId="{3FC8B348-DA4D-47BC-8107-BDC10488F001}" type="presParOf" srcId="{3462E0BC-87DF-4CC1-BE7F-8BA0037B704B}" destId="{E6C4C064-DC21-4BE2-8210-D69BA942E10E}" srcOrd="1" destOrd="0" presId="urn:microsoft.com/office/officeart/2005/8/layout/process4"/>
    <dgm:cxn modelId="{ABD24F09-AA23-4D21-ACCB-0D37A4711E1B}" type="presParOf" srcId="{3462E0BC-87DF-4CC1-BE7F-8BA0037B704B}" destId="{FF188515-27CF-4DC2-A92A-E0DBAAEE844C}" srcOrd="2" destOrd="0" presId="urn:microsoft.com/office/officeart/2005/8/layout/process4"/>
    <dgm:cxn modelId="{4C49BDD2-3DE7-4EB4-A48A-C93B01AD80F9}" type="presParOf" srcId="{FF188515-27CF-4DC2-A92A-E0DBAAEE844C}" destId="{E75EE0DE-92A2-4580-AD70-15344478576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462166-6957-45DF-8571-9B364D687640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9EC47A7-1D4A-4A32-86F5-3C532270DB61}">
      <dgm:prSet/>
      <dgm:spPr/>
      <dgm:t>
        <a:bodyPr/>
        <a:lstStyle/>
        <a:p>
          <a:pPr>
            <a:defRPr b="1"/>
          </a:pPr>
          <a:r>
            <a:rPr lang="en-US"/>
            <a:t>1987</a:t>
          </a:r>
        </a:p>
      </dgm:t>
    </dgm:pt>
    <dgm:pt modelId="{01FFA80F-54EA-4B5D-8579-25F5F9C154C3}" type="parTrans" cxnId="{F6507694-1FB0-4B34-93FE-7FF90A02D27D}">
      <dgm:prSet/>
      <dgm:spPr/>
      <dgm:t>
        <a:bodyPr/>
        <a:lstStyle/>
        <a:p>
          <a:endParaRPr lang="en-US"/>
        </a:p>
      </dgm:t>
    </dgm:pt>
    <dgm:pt modelId="{8E3A85EA-63F9-4F04-ABB1-85BC980FD627}" type="sibTrans" cxnId="{F6507694-1FB0-4B34-93FE-7FF90A02D27D}">
      <dgm:prSet/>
      <dgm:spPr/>
      <dgm:t>
        <a:bodyPr/>
        <a:lstStyle/>
        <a:p>
          <a:endParaRPr lang="en-US"/>
        </a:p>
      </dgm:t>
    </dgm:pt>
    <dgm:pt modelId="{782BD789-E0B2-44BC-A68B-70D70F643D97}">
      <dgm:prSet/>
      <dgm:spPr/>
      <dgm:t>
        <a:bodyPr/>
        <a:lstStyle/>
        <a:p>
          <a:r>
            <a:rPr lang="en-US"/>
            <a:t>PGA Folding: My MS Thesis Work</a:t>
          </a:r>
        </a:p>
      </dgm:t>
    </dgm:pt>
    <dgm:pt modelId="{774484A3-B5DD-4BB8-A36E-2FF90BF03534}" type="parTrans" cxnId="{AD189B44-1E7E-48A9-B61B-198F63E6297C}">
      <dgm:prSet/>
      <dgm:spPr/>
      <dgm:t>
        <a:bodyPr/>
        <a:lstStyle/>
        <a:p>
          <a:endParaRPr lang="en-US"/>
        </a:p>
      </dgm:t>
    </dgm:pt>
    <dgm:pt modelId="{EE011623-E13A-4178-AB48-C01CB1A681CB}" type="sibTrans" cxnId="{AD189B44-1E7E-48A9-B61B-198F63E6297C}">
      <dgm:prSet/>
      <dgm:spPr/>
      <dgm:t>
        <a:bodyPr/>
        <a:lstStyle/>
        <a:p>
          <a:endParaRPr lang="en-US"/>
        </a:p>
      </dgm:t>
    </dgm:pt>
    <dgm:pt modelId="{B77E7119-62E2-42BC-8331-84694F230A20}">
      <dgm:prSet/>
      <dgm:spPr/>
      <dgm:t>
        <a:bodyPr/>
        <a:lstStyle/>
        <a:p>
          <a:pPr>
            <a:defRPr b="1"/>
          </a:pPr>
          <a:r>
            <a:rPr lang="en-US"/>
            <a:t>1994</a:t>
          </a:r>
        </a:p>
      </dgm:t>
    </dgm:pt>
    <dgm:pt modelId="{6CE56AF8-F0F5-494E-BF7D-8279EE5AEBE1}" type="parTrans" cxnId="{4226A80B-A839-4EC9-9846-D2AEEBFBCDA8}">
      <dgm:prSet/>
      <dgm:spPr/>
      <dgm:t>
        <a:bodyPr/>
        <a:lstStyle/>
        <a:p>
          <a:endParaRPr lang="en-US"/>
        </a:p>
      </dgm:t>
    </dgm:pt>
    <dgm:pt modelId="{E942D517-76C3-4D9D-8F11-3101EEAA6F06}" type="sibTrans" cxnId="{4226A80B-A839-4EC9-9846-D2AEEBFBCDA8}">
      <dgm:prSet/>
      <dgm:spPr/>
      <dgm:t>
        <a:bodyPr/>
        <a:lstStyle/>
        <a:p>
          <a:endParaRPr lang="en-US"/>
        </a:p>
      </dgm:t>
    </dgm:pt>
    <dgm:pt modelId="{652AA8CF-5C1E-4A9A-A41A-B1EF95A4FED7}">
      <dgm:prSet/>
      <dgm:spPr/>
      <dgm:t>
        <a:bodyPr/>
        <a:lstStyle/>
        <a:p>
          <a:r>
            <a:rPr lang="en-US"/>
            <a:t>LeOCR: A simple neural-network based algorithm</a:t>
          </a:r>
        </a:p>
      </dgm:t>
    </dgm:pt>
    <dgm:pt modelId="{5774E14B-A660-441E-A1DD-2250870E4BCF}" type="parTrans" cxnId="{92E9A765-2ABF-4A6B-AC0F-991B0F5DA9DE}">
      <dgm:prSet/>
      <dgm:spPr/>
      <dgm:t>
        <a:bodyPr/>
        <a:lstStyle/>
        <a:p>
          <a:endParaRPr lang="en-US"/>
        </a:p>
      </dgm:t>
    </dgm:pt>
    <dgm:pt modelId="{6B7072B0-0CE4-4524-8578-57E18F7F2B75}" type="sibTrans" cxnId="{92E9A765-2ABF-4A6B-AC0F-991B0F5DA9DE}">
      <dgm:prSet/>
      <dgm:spPr/>
      <dgm:t>
        <a:bodyPr/>
        <a:lstStyle/>
        <a:p>
          <a:endParaRPr lang="en-US"/>
        </a:p>
      </dgm:t>
    </dgm:pt>
    <dgm:pt modelId="{547079BD-C49B-467A-826E-6610E8AC849B}">
      <dgm:prSet/>
      <dgm:spPr/>
      <dgm:t>
        <a:bodyPr/>
        <a:lstStyle/>
        <a:p>
          <a:pPr>
            <a:defRPr b="1"/>
          </a:pPr>
          <a:r>
            <a:rPr lang="en-US"/>
            <a:t>1998</a:t>
          </a:r>
        </a:p>
      </dgm:t>
    </dgm:pt>
    <dgm:pt modelId="{C6608B41-1C3C-4F80-8272-C5F52B68BFFC}" type="parTrans" cxnId="{E25FB120-CE41-446A-BDF6-A0345397AC9A}">
      <dgm:prSet/>
      <dgm:spPr/>
      <dgm:t>
        <a:bodyPr/>
        <a:lstStyle/>
        <a:p>
          <a:endParaRPr lang="en-US"/>
        </a:p>
      </dgm:t>
    </dgm:pt>
    <dgm:pt modelId="{7FC5260C-8A6A-4973-BDCC-0304F53FB4A6}" type="sibTrans" cxnId="{E25FB120-CE41-446A-BDF6-A0345397AC9A}">
      <dgm:prSet/>
      <dgm:spPr/>
      <dgm:t>
        <a:bodyPr/>
        <a:lstStyle/>
        <a:p>
          <a:endParaRPr lang="en-US"/>
        </a:p>
      </dgm:t>
    </dgm:pt>
    <dgm:pt modelId="{50FC9D77-E5B1-40DD-BD7E-A824FE2B71FA}">
      <dgm:prSet/>
      <dgm:spPr/>
      <dgm:t>
        <a:bodyPr/>
        <a:lstStyle/>
        <a:p>
          <a:r>
            <a:rPr lang="en-US"/>
            <a:t>Scouting: My PhD work</a:t>
          </a:r>
        </a:p>
      </dgm:t>
    </dgm:pt>
    <dgm:pt modelId="{E8C04DA9-E317-48BD-A42D-7A9837BA87C5}" type="parTrans" cxnId="{1C1EFD1B-816A-4D19-B5CE-F310EA65E10F}">
      <dgm:prSet/>
      <dgm:spPr/>
      <dgm:t>
        <a:bodyPr/>
        <a:lstStyle/>
        <a:p>
          <a:endParaRPr lang="en-US"/>
        </a:p>
      </dgm:t>
    </dgm:pt>
    <dgm:pt modelId="{ED3153E7-DBF7-4A7F-AF2B-C9E17F0BEE6D}" type="sibTrans" cxnId="{1C1EFD1B-816A-4D19-B5CE-F310EA65E10F}">
      <dgm:prSet/>
      <dgm:spPr/>
      <dgm:t>
        <a:bodyPr/>
        <a:lstStyle/>
        <a:p>
          <a:endParaRPr lang="en-US"/>
        </a:p>
      </dgm:t>
    </dgm:pt>
    <dgm:pt modelId="{AF0C09EC-F7DB-4AC3-8561-6B644026E526}">
      <dgm:prSet/>
      <dgm:spPr/>
      <dgm:t>
        <a:bodyPr/>
        <a:lstStyle/>
        <a:p>
          <a:pPr>
            <a:defRPr b="1"/>
          </a:pPr>
          <a:r>
            <a:rPr lang="en-US"/>
            <a:t>2001</a:t>
          </a:r>
        </a:p>
      </dgm:t>
    </dgm:pt>
    <dgm:pt modelId="{1915F194-0680-498A-BB90-720BD755C498}" type="parTrans" cxnId="{7621C352-6569-4638-BD0B-2E8BA2186E47}">
      <dgm:prSet/>
      <dgm:spPr/>
      <dgm:t>
        <a:bodyPr/>
        <a:lstStyle/>
        <a:p>
          <a:endParaRPr lang="en-US"/>
        </a:p>
      </dgm:t>
    </dgm:pt>
    <dgm:pt modelId="{EF07C9C2-DD4F-47E7-9256-59E684E6B23E}" type="sibTrans" cxnId="{7621C352-6569-4638-BD0B-2E8BA2186E47}">
      <dgm:prSet/>
      <dgm:spPr/>
      <dgm:t>
        <a:bodyPr/>
        <a:lstStyle/>
        <a:p>
          <a:endParaRPr lang="en-US"/>
        </a:p>
      </dgm:t>
    </dgm:pt>
    <dgm:pt modelId="{72C0529F-FF2A-47C5-A0E5-C91067D3ECCA}">
      <dgm:prSet/>
      <dgm:spPr/>
      <dgm:t>
        <a:bodyPr/>
        <a:lstStyle/>
        <a:p>
          <a:r>
            <a:rPr lang="en-US"/>
            <a:t>EE295 (UVM): Intro to Neural Network-based Control of Robotic Manipulators</a:t>
          </a:r>
        </a:p>
      </dgm:t>
    </dgm:pt>
    <dgm:pt modelId="{10C85DF4-202E-4A3E-81D6-99E3686B4DBC}" type="parTrans" cxnId="{943F640B-67AE-4204-BA21-0EC3A653C38C}">
      <dgm:prSet/>
      <dgm:spPr/>
      <dgm:t>
        <a:bodyPr/>
        <a:lstStyle/>
        <a:p>
          <a:endParaRPr lang="en-US"/>
        </a:p>
      </dgm:t>
    </dgm:pt>
    <dgm:pt modelId="{6058AE7B-A5D1-46DA-8090-B574F23346D5}" type="sibTrans" cxnId="{943F640B-67AE-4204-BA21-0EC3A653C38C}">
      <dgm:prSet/>
      <dgm:spPr/>
      <dgm:t>
        <a:bodyPr/>
        <a:lstStyle/>
        <a:p>
          <a:endParaRPr lang="en-US"/>
        </a:p>
      </dgm:t>
    </dgm:pt>
    <dgm:pt modelId="{C7BA42DA-6CDA-4544-8ABC-23DCCBD9EAD7}">
      <dgm:prSet/>
      <dgm:spPr/>
      <dgm:t>
        <a:bodyPr/>
        <a:lstStyle/>
        <a:p>
          <a:pPr>
            <a:defRPr b="1"/>
          </a:pPr>
          <a:r>
            <a:rPr lang="en-US"/>
            <a:t>2009</a:t>
          </a:r>
        </a:p>
      </dgm:t>
    </dgm:pt>
    <dgm:pt modelId="{D127394A-F58E-4C37-A345-18076CE4D643}" type="parTrans" cxnId="{B0CF415E-52C8-4928-BAC5-DDFC99B3923B}">
      <dgm:prSet/>
      <dgm:spPr/>
      <dgm:t>
        <a:bodyPr/>
        <a:lstStyle/>
        <a:p>
          <a:endParaRPr lang="en-US"/>
        </a:p>
      </dgm:t>
    </dgm:pt>
    <dgm:pt modelId="{F4ACBA85-D992-43DC-9AF2-F5034001DC1D}" type="sibTrans" cxnId="{B0CF415E-52C8-4928-BAC5-DDFC99B3923B}">
      <dgm:prSet/>
      <dgm:spPr/>
      <dgm:t>
        <a:bodyPr/>
        <a:lstStyle/>
        <a:p>
          <a:endParaRPr lang="en-US"/>
        </a:p>
      </dgm:t>
    </dgm:pt>
    <dgm:pt modelId="{04F24B5F-01FB-4F20-854A-E2851C109E5E}">
      <dgm:prSet/>
      <dgm:spPr/>
      <dgm:t>
        <a:bodyPr/>
        <a:lstStyle/>
        <a:p>
          <a:r>
            <a:rPr lang="en-US"/>
            <a:t>Sub-pixel Pattern Alignment</a:t>
          </a:r>
        </a:p>
      </dgm:t>
    </dgm:pt>
    <dgm:pt modelId="{1F24E38F-C851-41CD-8D04-F2C438948ABC}" type="parTrans" cxnId="{B486DFF3-A5ED-4D62-BDD6-195C956112E1}">
      <dgm:prSet/>
      <dgm:spPr/>
      <dgm:t>
        <a:bodyPr/>
        <a:lstStyle/>
        <a:p>
          <a:endParaRPr lang="en-US"/>
        </a:p>
      </dgm:t>
    </dgm:pt>
    <dgm:pt modelId="{AF0E9E29-F129-4D02-A87A-57C540AFAA1C}" type="sibTrans" cxnId="{B486DFF3-A5ED-4D62-BDD6-195C956112E1}">
      <dgm:prSet/>
      <dgm:spPr/>
      <dgm:t>
        <a:bodyPr/>
        <a:lstStyle/>
        <a:p>
          <a:endParaRPr lang="en-US"/>
        </a:p>
      </dgm:t>
    </dgm:pt>
    <dgm:pt modelId="{6CC6F13A-CA4E-41F2-A5AB-867447B534D5}">
      <dgm:prSet/>
      <dgm:spPr/>
      <dgm:t>
        <a:bodyPr/>
        <a:lstStyle/>
        <a:p>
          <a:pPr>
            <a:defRPr b="1"/>
          </a:pPr>
          <a:r>
            <a:rPr lang="en-US"/>
            <a:t>2020</a:t>
          </a:r>
        </a:p>
      </dgm:t>
    </dgm:pt>
    <dgm:pt modelId="{5A37F993-2A97-4B77-92CB-FF6C2F68ECBB}" type="parTrans" cxnId="{8120D131-366B-476D-968B-312E8CF68412}">
      <dgm:prSet/>
      <dgm:spPr/>
      <dgm:t>
        <a:bodyPr/>
        <a:lstStyle/>
        <a:p>
          <a:endParaRPr lang="en-US"/>
        </a:p>
      </dgm:t>
    </dgm:pt>
    <dgm:pt modelId="{F45AF526-DE61-4C89-A110-823F06C73587}" type="sibTrans" cxnId="{8120D131-366B-476D-968B-312E8CF68412}">
      <dgm:prSet/>
      <dgm:spPr/>
      <dgm:t>
        <a:bodyPr/>
        <a:lstStyle/>
        <a:p>
          <a:endParaRPr lang="en-US"/>
        </a:p>
      </dgm:t>
    </dgm:pt>
    <dgm:pt modelId="{B5EB3EAA-FC3A-4F49-B47A-C63B4B69E57C}">
      <dgm:prSet/>
      <dgm:spPr/>
      <dgm:t>
        <a:bodyPr/>
        <a:lstStyle/>
        <a:p>
          <a:r>
            <a:rPr lang="en-US"/>
            <a:t>Google and DeepMind: Brighton Beach Lab</a:t>
          </a:r>
        </a:p>
      </dgm:t>
    </dgm:pt>
    <dgm:pt modelId="{1EC6BE68-7D7B-4D62-82DA-DACE72A33DC8}" type="parTrans" cxnId="{8F5F0245-D842-414D-A9D6-6069735879DF}">
      <dgm:prSet/>
      <dgm:spPr/>
      <dgm:t>
        <a:bodyPr/>
        <a:lstStyle/>
        <a:p>
          <a:endParaRPr lang="en-US"/>
        </a:p>
      </dgm:t>
    </dgm:pt>
    <dgm:pt modelId="{1DD3EF01-FBD6-4F19-9ED1-8D1EA4A1245D}" type="sibTrans" cxnId="{8F5F0245-D842-414D-A9D6-6069735879DF}">
      <dgm:prSet/>
      <dgm:spPr/>
      <dgm:t>
        <a:bodyPr/>
        <a:lstStyle/>
        <a:p>
          <a:endParaRPr lang="en-US"/>
        </a:p>
      </dgm:t>
    </dgm:pt>
    <dgm:pt modelId="{4405EDEF-1FB5-46D9-95AA-A4B0DCD6ADE2}">
      <dgm:prSet/>
      <dgm:spPr/>
      <dgm:t>
        <a:bodyPr/>
        <a:lstStyle/>
        <a:p>
          <a:pPr>
            <a:defRPr b="1"/>
          </a:pPr>
          <a:r>
            <a:rPr lang="en-US"/>
            <a:t>2023</a:t>
          </a:r>
        </a:p>
      </dgm:t>
    </dgm:pt>
    <dgm:pt modelId="{84DEB9CB-BD9A-4204-BDDC-95324AE75161}" type="parTrans" cxnId="{97FBC991-353F-4ADA-9687-68CAB674EEF2}">
      <dgm:prSet/>
      <dgm:spPr/>
      <dgm:t>
        <a:bodyPr/>
        <a:lstStyle/>
        <a:p>
          <a:endParaRPr lang="en-US"/>
        </a:p>
      </dgm:t>
    </dgm:pt>
    <dgm:pt modelId="{9178D85B-7E41-4E85-B356-057E546785A9}" type="sibTrans" cxnId="{97FBC991-353F-4ADA-9687-68CAB674EEF2}">
      <dgm:prSet/>
      <dgm:spPr/>
      <dgm:t>
        <a:bodyPr/>
        <a:lstStyle/>
        <a:p>
          <a:endParaRPr lang="en-US"/>
        </a:p>
      </dgm:t>
    </dgm:pt>
    <dgm:pt modelId="{283CDFD2-BB1F-4A71-8029-C10A10D60192}">
      <dgm:prSet/>
      <dgm:spPr/>
      <dgm:t>
        <a:bodyPr/>
        <a:lstStyle/>
        <a:p>
          <a:r>
            <a:rPr lang="en-US"/>
            <a:t>CSC485B Machine Learning for Robotics</a:t>
          </a:r>
        </a:p>
      </dgm:t>
    </dgm:pt>
    <dgm:pt modelId="{6E517FF8-A7AD-43C1-8041-A97B6DB35AD3}" type="parTrans" cxnId="{74468005-8634-459B-940C-18A949C280FD}">
      <dgm:prSet/>
      <dgm:spPr/>
      <dgm:t>
        <a:bodyPr/>
        <a:lstStyle/>
        <a:p>
          <a:endParaRPr lang="en-US"/>
        </a:p>
      </dgm:t>
    </dgm:pt>
    <dgm:pt modelId="{F7D5AC39-D6C8-4178-88A5-EEC53EE607B6}" type="sibTrans" cxnId="{74468005-8634-459B-940C-18A949C280FD}">
      <dgm:prSet/>
      <dgm:spPr/>
      <dgm:t>
        <a:bodyPr/>
        <a:lstStyle/>
        <a:p>
          <a:endParaRPr lang="en-US"/>
        </a:p>
      </dgm:t>
    </dgm:pt>
    <dgm:pt modelId="{29F10E94-4D4E-4069-A8A7-77B1BD185C1C}" type="pres">
      <dgm:prSet presAssocID="{3F462166-6957-45DF-8571-9B364D687640}" presName="root" presStyleCnt="0">
        <dgm:presLayoutVars>
          <dgm:chMax/>
          <dgm:chPref/>
          <dgm:animLvl val="lvl"/>
        </dgm:presLayoutVars>
      </dgm:prSet>
      <dgm:spPr/>
    </dgm:pt>
    <dgm:pt modelId="{28F4123C-427E-44D1-ADFB-FA50F691C980}" type="pres">
      <dgm:prSet presAssocID="{3F462166-6957-45DF-8571-9B364D687640}" presName="divider" presStyleLbl="fgAcc1" presStyleIdx="0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F87B62B8-A0F9-4FE7-818C-4FCB56A3487E}" type="pres">
      <dgm:prSet presAssocID="{3F462166-6957-45DF-8571-9B364D687640}" presName="nodes" presStyleCnt="0">
        <dgm:presLayoutVars>
          <dgm:chMax/>
          <dgm:chPref/>
          <dgm:animLvl val="lvl"/>
        </dgm:presLayoutVars>
      </dgm:prSet>
      <dgm:spPr/>
    </dgm:pt>
    <dgm:pt modelId="{AB6CF9A3-3AB6-4CBC-B0C5-98D8E817874D}" type="pres">
      <dgm:prSet presAssocID="{89EC47A7-1D4A-4A32-86F5-3C532270DB61}" presName="composite" presStyleCnt="0"/>
      <dgm:spPr/>
    </dgm:pt>
    <dgm:pt modelId="{F5F6349F-8A7C-4BE7-8751-E682FE2DBED9}" type="pres">
      <dgm:prSet presAssocID="{89EC47A7-1D4A-4A32-86F5-3C532270DB61}" presName="ConnectorPoint" presStyleLbl="lnNode1" presStyleIdx="0" presStyleCnt="7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2478E27-E78F-48DD-A36B-4095E0577B55}" type="pres">
      <dgm:prSet presAssocID="{89EC47A7-1D4A-4A32-86F5-3C532270DB61}" presName="DropPinPlaceHolder" presStyleCnt="0"/>
      <dgm:spPr/>
    </dgm:pt>
    <dgm:pt modelId="{6248F21D-F4FE-4AC3-8E2D-2BE8A35172B1}" type="pres">
      <dgm:prSet presAssocID="{89EC47A7-1D4A-4A32-86F5-3C532270DB61}" presName="DropPin" presStyleLbl="alignNode1" presStyleIdx="0" presStyleCnt="7"/>
      <dgm:spPr/>
    </dgm:pt>
    <dgm:pt modelId="{CC1D0468-E770-47EC-844C-1E5C7F1B60EB}" type="pres">
      <dgm:prSet presAssocID="{89EC47A7-1D4A-4A32-86F5-3C532270DB61}" presName="Ellipse" presStyleLbl="fgAcc1" presStyleIdx="1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52FBBFD-E523-4AEE-A2A7-C908B7105B2B}" type="pres">
      <dgm:prSet presAssocID="{89EC47A7-1D4A-4A32-86F5-3C532270DB61}" presName="L2TextContainer" presStyleLbl="revTx" presStyleIdx="0" presStyleCnt="14">
        <dgm:presLayoutVars>
          <dgm:bulletEnabled val="1"/>
        </dgm:presLayoutVars>
      </dgm:prSet>
      <dgm:spPr/>
    </dgm:pt>
    <dgm:pt modelId="{4DBC5872-68C2-4040-BA0B-F76903952D1A}" type="pres">
      <dgm:prSet presAssocID="{89EC47A7-1D4A-4A32-86F5-3C532270DB61}" presName="L1TextContainer" presStyleLbl="revTx" presStyleIdx="1" presStyleCnt="14">
        <dgm:presLayoutVars>
          <dgm:chMax val="1"/>
          <dgm:chPref val="1"/>
          <dgm:bulletEnabled val="1"/>
        </dgm:presLayoutVars>
      </dgm:prSet>
      <dgm:spPr/>
    </dgm:pt>
    <dgm:pt modelId="{2B97B368-1F94-4BF0-9961-877554E2CB66}" type="pres">
      <dgm:prSet presAssocID="{89EC47A7-1D4A-4A32-86F5-3C532270DB61}" presName="ConnectLine" presStyleLbl="sibTrans1D1" presStyleIdx="0" presStyleCnt="7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A6D79FB-833B-4751-AEB6-693FC6BFC8E6}" type="pres">
      <dgm:prSet presAssocID="{89EC47A7-1D4A-4A32-86F5-3C532270DB61}" presName="EmptyPlaceHolder" presStyleCnt="0"/>
      <dgm:spPr/>
    </dgm:pt>
    <dgm:pt modelId="{7380328B-6737-4462-99C6-232795B97877}" type="pres">
      <dgm:prSet presAssocID="{8E3A85EA-63F9-4F04-ABB1-85BC980FD627}" presName="spaceBetweenRectangles" presStyleCnt="0"/>
      <dgm:spPr/>
    </dgm:pt>
    <dgm:pt modelId="{012C666E-E9C4-47C8-8F1A-20356F73246D}" type="pres">
      <dgm:prSet presAssocID="{B77E7119-62E2-42BC-8331-84694F230A20}" presName="composite" presStyleCnt="0"/>
      <dgm:spPr/>
    </dgm:pt>
    <dgm:pt modelId="{4993A077-EDF4-4E38-8923-8F88940DC3E7}" type="pres">
      <dgm:prSet presAssocID="{B77E7119-62E2-42BC-8331-84694F230A20}" presName="ConnectorPoint" presStyleLbl="lnNode1" presStyleIdx="1" presStyleCnt="7"/>
      <dgm:spPr>
        <a:solidFill>
          <a:schemeClr val="accent2">
            <a:hueOff val="507552"/>
            <a:satOff val="-1970"/>
            <a:lumOff val="-179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E9446FB-5135-4471-A4BC-80A170AB57A4}" type="pres">
      <dgm:prSet presAssocID="{B77E7119-62E2-42BC-8331-84694F230A20}" presName="DropPinPlaceHolder" presStyleCnt="0"/>
      <dgm:spPr/>
    </dgm:pt>
    <dgm:pt modelId="{581A07AD-4D04-4BB7-8A54-EC8046556772}" type="pres">
      <dgm:prSet presAssocID="{B77E7119-62E2-42BC-8331-84694F230A20}" presName="DropPin" presStyleLbl="alignNode1" presStyleIdx="1" presStyleCnt="7"/>
      <dgm:spPr/>
    </dgm:pt>
    <dgm:pt modelId="{BC4386F4-7F51-43D1-B0EB-FBAECD56C672}" type="pres">
      <dgm:prSet presAssocID="{B77E7119-62E2-42BC-8331-84694F230A20}" presName="Ellipse" presStyleLbl="fgAcc1" presStyleIdx="2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F7DAD4E-1998-416F-A072-7B73BA7272B3}" type="pres">
      <dgm:prSet presAssocID="{B77E7119-62E2-42BC-8331-84694F230A20}" presName="L2TextContainer" presStyleLbl="revTx" presStyleIdx="2" presStyleCnt="14">
        <dgm:presLayoutVars>
          <dgm:bulletEnabled val="1"/>
        </dgm:presLayoutVars>
      </dgm:prSet>
      <dgm:spPr/>
    </dgm:pt>
    <dgm:pt modelId="{4D80168F-5C2C-4A87-BF3E-29C5FBBBF807}" type="pres">
      <dgm:prSet presAssocID="{B77E7119-62E2-42BC-8331-84694F230A20}" presName="L1TextContainer" presStyleLbl="revTx" presStyleIdx="3" presStyleCnt="14">
        <dgm:presLayoutVars>
          <dgm:chMax val="1"/>
          <dgm:chPref val="1"/>
          <dgm:bulletEnabled val="1"/>
        </dgm:presLayoutVars>
      </dgm:prSet>
      <dgm:spPr/>
    </dgm:pt>
    <dgm:pt modelId="{C655D818-4236-4BB4-BCFF-2F080B22ED77}" type="pres">
      <dgm:prSet presAssocID="{B77E7119-62E2-42BC-8331-84694F230A20}" presName="ConnectLine" presStyleLbl="sibTrans1D1" presStyleIdx="1" presStyleCnt="7"/>
      <dgm:spPr>
        <a:noFill/>
        <a:ln w="12700" cap="flat" cmpd="sng" algn="ctr">
          <a:solidFill>
            <a:schemeClr val="accent2">
              <a:hueOff val="507552"/>
              <a:satOff val="-1970"/>
              <a:lumOff val="-1797"/>
              <a:alphaOff val="0"/>
            </a:schemeClr>
          </a:solidFill>
          <a:prstDash val="dash"/>
          <a:miter lim="800000"/>
        </a:ln>
        <a:effectLst/>
      </dgm:spPr>
    </dgm:pt>
    <dgm:pt modelId="{1E4A0BE4-DCCF-45BA-8004-8D3DC2156987}" type="pres">
      <dgm:prSet presAssocID="{B77E7119-62E2-42BC-8331-84694F230A20}" presName="EmptyPlaceHolder" presStyleCnt="0"/>
      <dgm:spPr/>
    </dgm:pt>
    <dgm:pt modelId="{011BF41D-A4C1-4320-99F1-E30C2A50DB34}" type="pres">
      <dgm:prSet presAssocID="{E942D517-76C3-4D9D-8F11-3101EEAA6F06}" presName="spaceBetweenRectangles" presStyleCnt="0"/>
      <dgm:spPr/>
    </dgm:pt>
    <dgm:pt modelId="{6D59BFD2-45F2-43A4-AB87-89FE4CD5F900}" type="pres">
      <dgm:prSet presAssocID="{547079BD-C49B-467A-826E-6610E8AC849B}" presName="composite" presStyleCnt="0"/>
      <dgm:spPr/>
    </dgm:pt>
    <dgm:pt modelId="{E0A06A5A-AC6D-4EFD-939B-210CF7090646}" type="pres">
      <dgm:prSet presAssocID="{547079BD-C49B-467A-826E-6610E8AC849B}" presName="ConnectorPoint" presStyleLbl="lnNode1" presStyleIdx="2" presStyleCnt="7"/>
      <dgm:spPr>
        <a:solidFill>
          <a:schemeClr val="accent2">
            <a:hueOff val="1015104"/>
            <a:satOff val="-3939"/>
            <a:lumOff val="-359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19D7B89-EE30-47DE-AAC9-2753084E6A58}" type="pres">
      <dgm:prSet presAssocID="{547079BD-C49B-467A-826E-6610E8AC849B}" presName="DropPinPlaceHolder" presStyleCnt="0"/>
      <dgm:spPr/>
    </dgm:pt>
    <dgm:pt modelId="{C4F343E4-71F1-4F04-AD32-53DE36C7C8E3}" type="pres">
      <dgm:prSet presAssocID="{547079BD-C49B-467A-826E-6610E8AC849B}" presName="DropPin" presStyleLbl="alignNode1" presStyleIdx="2" presStyleCnt="7"/>
      <dgm:spPr/>
    </dgm:pt>
    <dgm:pt modelId="{DE63416D-82D4-4814-9E0E-57CF5C8472C0}" type="pres">
      <dgm:prSet presAssocID="{547079BD-C49B-467A-826E-6610E8AC849B}" presName="Ellipse" presStyleLbl="fgAcc1" presStyleIdx="3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CEB44F1-9F0F-4132-8BFC-C7AD368C5D1B}" type="pres">
      <dgm:prSet presAssocID="{547079BD-C49B-467A-826E-6610E8AC849B}" presName="L2TextContainer" presStyleLbl="revTx" presStyleIdx="4" presStyleCnt="14">
        <dgm:presLayoutVars>
          <dgm:bulletEnabled val="1"/>
        </dgm:presLayoutVars>
      </dgm:prSet>
      <dgm:spPr/>
    </dgm:pt>
    <dgm:pt modelId="{10DCDE48-E62F-4B88-8C58-EA67EC71D36E}" type="pres">
      <dgm:prSet presAssocID="{547079BD-C49B-467A-826E-6610E8AC849B}" presName="L1TextContainer" presStyleLbl="revTx" presStyleIdx="5" presStyleCnt="14">
        <dgm:presLayoutVars>
          <dgm:chMax val="1"/>
          <dgm:chPref val="1"/>
          <dgm:bulletEnabled val="1"/>
        </dgm:presLayoutVars>
      </dgm:prSet>
      <dgm:spPr/>
    </dgm:pt>
    <dgm:pt modelId="{002C6E34-A3DE-4468-9692-5E628198D831}" type="pres">
      <dgm:prSet presAssocID="{547079BD-C49B-467A-826E-6610E8AC849B}" presName="ConnectLine" presStyleLbl="sibTrans1D1" presStyleIdx="2" presStyleCnt="7"/>
      <dgm:spPr>
        <a:noFill/>
        <a:ln w="12700" cap="flat" cmpd="sng" algn="ctr">
          <a:solidFill>
            <a:schemeClr val="accent2">
              <a:hueOff val="1015104"/>
              <a:satOff val="-3939"/>
              <a:lumOff val="-3595"/>
              <a:alphaOff val="0"/>
            </a:schemeClr>
          </a:solidFill>
          <a:prstDash val="dash"/>
          <a:miter lim="800000"/>
        </a:ln>
        <a:effectLst/>
      </dgm:spPr>
    </dgm:pt>
    <dgm:pt modelId="{A879680A-4366-45D6-A7C5-158B943331EF}" type="pres">
      <dgm:prSet presAssocID="{547079BD-C49B-467A-826E-6610E8AC849B}" presName="EmptyPlaceHolder" presStyleCnt="0"/>
      <dgm:spPr/>
    </dgm:pt>
    <dgm:pt modelId="{D954FFE6-CCDE-4B2B-AA8F-7866EFA4DD21}" type="pres">
      <dgm:prSet presAssocID="{7FC5260C-8A6A-4973-BDCC-0304F53FB4A6}" presName="spaceBetweenRectangles" presStyleCnt="0"/>
      <dgm:spPr/>
    </dgm:pt>
    <dgm:pt modelId="{6F19244B-2138-4D20-95C0-48DFF02E274C}" type="pres">
      <dgm:prSet presAssocID="{AF0C09EC-F7DB-4AC3-8561-6B644026E526}" presName="composite" presStyleCnt="0"/>
      <dgm:spPr/>
    </dgm:pt>
    <dgm:pt modelId="{63C1E4FC-9011-4A3F-943F-50CE1834E3BA}" type="pres">
      <dgm:prSet presAssocID="{AF0C09EC-F7DB-4AC3-8561-6B644026E526}" presName="ConnectorPoint" presStyleLbl="lnNode1" presStyleIdx="3" presStyleCnt="7"/>
      <dgm:spPr>
        <a:solidFill>
          <a:schemeClr val="accent2">
            <a:hueOff val="1522656"/>
            <a:satOff val="-5909"/>
            <a:lumOff val="-539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2A7FD90A-11DE-400A-9AC9-0CD8C855D8B0}" type="pres">
      <dgm:prSet presAssocID="{AF0C09EC-F7DB-4AC3-8561-6B644026E526}" presName="DropPinPlaceHolder" presStyleCnt="0"/>
      <dgm:spPr/>
    </dgm:pt>
    <dgm:pt modelId="{61BEA31E-1E94-4B0D-BF11-AA22D623D3C5}" type="pres">
      <dgm:prSet presAssocID="{AF0C09EC-F7DB-4AC3-8561-6B644026E526}" presName="DropPin" presStyleLbl="alignNode1" presStyleIdx="3" presStyleCnt="7"/>
      <dgm:spPr/>
    </dgm:pt>
    <dgm:pt modelId="{C039C06D-7229-4793-B13B-5A4301658144}" type="pres">
      <dgm:prSet presAssocID="{AF0C09EC-F7DB-4AC3-8561-6B644026E526}" presName="Ellipse" presStyleLbl="fgAcc1" presStyleIdx="4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4DF0B0D-7277-4950-88E3-1E6BE4C67533}" type="pres">
      <dgm:prSet presAssocID="{AF0C09EC-F7DB-4AC3-8561-6B644026E526}" presName="L2TextContainer" presStyleLbl="revTx" presStyleIdx="6" presStyleCnt="14">
        <dgm:presLayoutVars>
          <dgm:bulletEnabled val="1"/>
        </dgm:presLayoutVars>
      </dgm:prSet>
      <dgm:spPr/>
    </dgm:pt>
    <dgm:pt modelId="{757492E1-C1BC-4A91-BFD1-2991EDE8F30A}" type="pres">
      <dgm:prSet presAssocID="{AF0C09EC-F7DB-4AC3-8561-6B644026E526}" presName="L1TextContainer" presStyleLbl="revTx" presStyleIdx="7" presStyleCnt="14">
        <dgm:presLayoutVars>
          <dgm:chMax val="1"/>
          <dgm:chPref val="1"/>
          <dgm:bulletEnabled val="1"/>
        </dgm:presLayoutVars>
      </dgm:prSet>
      <dgm:spPr/>
    </dgm:pt>
    <dgm:pt modelId="{F786238A-20F8-4F60-9384-5B1D470F9356}" type="pres">
      <dgm:prSet presAssocID="{AF0C09EC-F7DB-4AC3-8561-6B644026E526}" presName="ConnectLine" presStyleLbl="sibTrans1D1" presStyleIdx="3" presStyleCnt="7"/>
      <dgm:spPr>
        <a:noFill/>
        <a:ln w="12700" cap="flat" cmpd="sng" algn="ctr">
          <a:solidFill>
            <a:schemeClr val="accent2">
              <a:hueOff val="1522656"/>
              <a:satOff val="-5909"/>
              <a:lumOff val="-5392"/>
              <a:alphaOff val="0"/>
            </a:schemeClr>
          </a:solidFill>
          <a:prstDash val="dash"/>
          <a:miter lim="800000"/>
        </a:ln>
        <a:effectLst/>
      </dgm:spPr>
    </dgm:pt>
    <dgm:pt modelId="{CB1A1317-AEDE-483C-8D5A-4EDFCCFACD81}" type="pres">
      <dgm:prSet presAssocID="{AF0C09EC-F7DB-4AC3-8561-6B644026E526}" presName="EmptyPlaceHolder" presStyleCnt="0"/>
      <dgm:spPr/>
    </dgm:pt>
    <dgm:pt modelId="{79BA4621-1797-439E-A449-4A87B92BE193}" type="pres">
      <dgm:prSet presAssocID="{EF07C9C2-DD4F-47E7-9256-59E684E6B23E}" presName="spaceBetweenRectangles" presStyleCnt="0"/>
      <dgm:spPr/>
    </dgm:pt>
    <dgm:pt modelId="{00A75D52-49DF-492B-B809-311E1DAF021D}" type="pres">
      <dgm:prSet presAssocID="{C7BA42DA-6CDA-4544-8ABC-23DCCBD9EAD7}" presName="composite" presStyleCnt="0"/>
      <dgm:spPr/>
    </dgm:pt>
    <dgm:pt modelId="{F42DB009-943E-44A9-AC2C-DB3B6D24D783}" type="pres">
      <dgm:prSet presAssocID="{C7BA42DA-6CDA-4544-8ABC-23DCCBD9EAD7}" presName="ConnectorPoint" presStyleLbl="lnNode1" presStyleIdx="4" presStyleCnt="7"/>
      <dgm:spPr>
        <a:solidFill>
          <a:schemeClr val="accent2">
            <a:hueOff val="2030208"/>
            <a:satOff val="-7879"/>
            <a:lumOff val="-718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3F0044D-DC03-4517-95B5-DCC1F46B6BEF}" type="pres">
      <dgm:prSet presAssocID="{C7BA42DA-6CDA-4544-8ABC-23DCCBD9EAD7}" presName="DropPinPlaceHolder" presStyleCnt="0"/>
      <dgm:spPr/>
    </dgm:pt>
    <dgm:pt modelId="{B09D794C-0F47-462B-93CB-C0A6C9DFAB8B}" type="pres">
      <dgm:prSet presAssocID="{C7BA42DA-6CDA-4544-8ABC-23DCCBD9EAD7}" presName="DropPin" presStyleLbl="alignNode1" presStyleIdx="4" presStyleCnt="7"/>
      <dgm:spPr/>
    </dgm:pt>
    <dgm:pt modelId="{E1D3B3D3-E6B2-4353-B860-61F19597ED88}" type="pres">
      <dgm:prSet presAssocID="{C7BA42DA-6CDA-4544-8ABC-23DCCBD9EAD7}" presName="Ellipse" presStyleLbl="fgAcc1" presStyleIdx="5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BF23565-B409-4073-AA18-5A4BCE04C281}" type="pres">
      <dgm:prSet presAssocID="{C7BA42DA-6CDA-4544-8ABC-23DCCBD9EAD7}" presName="L2TextContainer" presStyleLbl="revTx" presStyleIdx="8" presStyleCnt="14">
        <dgm:presLayoutVars>
          <dgm:bulletEnabled val="1"/>
        </dgm:presLayoutVars>
      </dgm:prSet>
      <dgm:spPr/>
    </dgm:pt>
    <dgm:pt modelId="{9F90F2D3-9FA4-45B5-AB34-D2A82E5CC412}" type="pres">
      <dgm:prSet presAssocID="{C7BA42DA-6CDA-4544-8ABC-23DCCBD9EAD7}" presName="L1TextContainer" presStyleLbl="revTx" presStyleIdx="9" presStyleCnt="14">
        <dgm:presLayoutVars>
          <dgm:chMax val="1"/>
          <dgm:chPref val="1"/>
          <dgm:bulletEnabled val="1"/>
        </dgm:presLayoutVars>
      </dgm:prSet>
      <dgm:spPr/>
    </dgm:pt>
    <dgm:pt modelId="{B3DAE12C-E0D4-41EE-9463-D642BBD8F341}" type="pres">
      <dgm:prSet presAssocID="{C7BA42DA-6CDA-4544-8ABC-23DCCBD9EAD7}" presName="ConnectLine" presStyleLbl="sibTrans1D1" presStyleIdx="4" presStyleCnt="7"/>
      <dgm:spPr>
        <a:noFill/>
        <a:ln w="12700" cap="flat" cmpd="sng" algn="ctr">
          <a:solidFill>
            <a:schemeClr val="accent2">
              <a:hueOff val="2030208"/>
              <a:satOff val="-7879"/>
              <a:lumOff val="-7189"/>
              <a:alphaOff val="0"/>
            </a:schemeClr>
          </a:solidFill>
          <a:prstDash val="dash"/>
          <a:miter lim="800000"/>
        </a:ln>
        <a:effectLst/>
      </dgm:spPr>
    </dgm:pt>
    <dgm:pt modelId="{CBF895F0-8FB5-4196-B82B-DE00DDC0BA03}" type="pres">
      <dgm:prSet presAssocID="{C7BA42DA-6CDA-4544-8ABC-23DCCBD9EAD7}" presName="EmptyPlaceHolder" presStyleCnt="0"/>
      <dgm:spPr/>
    </dgm:pt>
    <dgm:pt modelId="{AED7B4E7-01E8-418D-8544-ED4997CF7080}" type="pres">
      <dgm:prSet presAssocID="{F4ACBA85-D992-43DC-9AF2-F5034001DC1D}" presName="spaceBetweenRectangles" presStyleCnt="0"/>
      <dgm:spPr/>
    </dgm:pt>
    <dgm:pt modelId="{44466D36-5C23-4A8D-80C1-40B3C6FE09B8}" type="pres">
      <dgm:prSet presAssocID="{6CC6F13A-CA4E-41F2-A5AB-867447B534D5}" presName="composite" presStyleCnt="0"/>
      <dgm:spPr/>
    </dgm:pt>
    <dgm:pt modelId="{0B1E06C2-3A4A-436A-91C5-1597D428B62E}" type="pres">
      <dgm:prSet presAssocID="{6CC6F13A-CA4E-41F2-A5AB-867447B534D5}" presName="ConnectorPoint" presStyleLbl="lnNode1" presStyleIdx="5" presStyleCnt="7"/>
      <dgm:spPr>
        <a:solidFill>
          <a:schemeClr val="accent2">
            <a:hueOff val="2537759"/>
            <a:satOff val="-9848"/>
            <a:lumOff val="-898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1BA3F58-93BD-476C-A913-1B6186C1D1C7}" type="pres">
      <dgm:prSet presAssocID="{6CC6F13A-CA4E-41F2-A5AB-867447B534D5}" presName="DropPinPlaceHolder" presStyleCnt="0"/>
      <dgm:spPr/>
    </dgm:pt>
    <dgm:pt modelId="{82DEA242-9C01-4B9E-9EC8-F4B77D91C4DF}" type="pres">
      <dgm:prSet presAssocID="{6CC6F13A-CA4E-41F2-A5AB-867447B534D5}" presName="DropPin" presStyleLbl="alignNode1" presStyleIdx="5" presStyleCnt="7"/>
      <dgm:spPr/>
    </dgm:pt>
    <dgm:pt modelId="{B3D19A8D-A83E-4615-9536-B60D11B4AC5A}" type="pres">
      <dgm:prSet presAssocID="{6CC6F13A-CA4E-41F2-A5AB-867447B534D5}" presName="Ellipse" presStyleLbl="fgAcc1" presStyleIdx="6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DFC3343-2B2B-4F6E-98A2-6D2873969898}" type="pres">
      <dgm:prSet presAssocID="{6CC6F13A-CA4E-41F2-A5AB-867447B534D5}" presName="L2TextContainer" presStyleLbl="revTx" presStyleIdx="10" presStyleCnt="14">
        <dgm:presLayoutVars>
          <dgm:bulletEnabled val="1"/>
        </dgm:presLayoutVars>
      </dgm:prSet>
      <dgm:spPr/>
    </dgm:pt>
    <dgm:pt modelId="{BF0EC7F8-297B-4EEC-9471-6AB368EFA6F5}" type="pres">
      <dgm:prSet presAssocID="{6CC6F13A-CA4E-41F2-A5AB-867447B534D5}" presName="L1TextContainer" presStyleLbl="revTx" presStyleIdx="11" presStyleCnt="14">
        <dgm:presLayoutVars>
          <dgm:chMax val="1"/>
          <dgm:chPref val="1"/>
          <dgm:bulletEnabled val="1"/>
        </dgm:presLayoutVars>
      </dgm:prSet>
      <dgm:spPr/>
    </dgm:pt>
    <dgm:pt modelId="{581FFE16-255F-41AE-AB67-99D428AD414E}" type="pres">
      <dgm:prSet presAssocID="{6CC6F13A-CA4E-41F2-A5AB-867447B534D5}" presName="ConnectLine" presStyleLbl="sibTrans1D1" presStyleIdx="5" presStyleCnt="7"/>
      <dgm:spPr>
        <a:noFill/>
        <a:ln w="12700" cap="flat" cmpd="sng" algn="ctr">
          <a:solidFill>
            <a:schemeClr val="accent2">
              <a:hueOff val="2537759"/>
              <a:satOff val="-9848"/>
              <a:lumOff val="-8987"/>
              <a:alphaOff val="0"/>
            </a:schemeClr>
          </a:solidFill>
          <a:prstDash val="dash"/>
          <a:miter lim="800000"/>
        </a:ln>
        <a:effectLst/>
      </dgm:spPr>
    </dgm:pt>
    <dgm:pt modelId="{4C9B02FA-4C19-43DA-BC00-019F239387F1}" type="pres">
      <dgm:prSet presAssocID="{6CC6F13A-CA4E-41F2-A5AB-867447B534D5}" presName="EmptyPlaceHolder" presStyleCnt="0"/>
      <dgm:spPr/>
    </dgm:pt>
    <dgm:pt modelId="{77274DA7-7FA5-4F00-A7AE-E6DBFAE72D3B}" type="pres">
      <dgm:prSet presAssocID="{F45AF526-DE61-4C89-A110-823F06C73587}" presName="spaceBetweenRectangles" presStyleCnt="0"/>
      <dgm:spPr/>
    </dgm:pt>
    <dgm:pt modelId="{A7A86CD8-7AC6-432C-B53D-8D8163520748}" type="pres">
      <dgm:prSet presAssocID="{4405EDEF-1FB5-46D9-95AA-A4B0DCD6ADE2}" presName="composite" presStyleCnt="0"/>
      <dgm:spPr/>
    </dgm:pt>
    <dgm:pt modelId="{B316C10C-3435-438F-ABE3-97AD2F0063C6}" type="pres">
      <dgm:prSet presAssocID="{4405EDEF-1FB5-46D9-95AA-A4B0DCD6ADE2}" presName="ConnectorPoint" presStyleLbl="lnNode1" presStyleIdx="6" presStyleCnt="7"/>
      <dgm:spPr>
        <a:solidFill>
          <a:schemeClr val="accent2">
            <a:hueOff val="3045311"/>
            <a:satOff val="-11818"/>
            <a:lumOff val="-1078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D5A176E-2A68-42AE-BE60-70853225C291}" type="pres">
      <dgm:prSet presAssocID="{4405EDEF-1FB5-46D9-95AA-A4B0DCD6ADE2}" presName="DropPinPlaceHolder" presStyleCnt="0"/>
      <dgm:spPr/>
    </dgm:pt>
    <dgm:pt modelId="{92B5774C-EB5E-48AC-A53A-C1035201F8BE}" type="pres">
      <dgm:prSet presAssocID="{4405EDEF-1FB5-46D9-95AA-A4B0DCD6ADE2}" presName="DropPin" presStyleLbl="alignNode1" presStyleIdx="6" presStyleCnt="7"/>
      <dgm:spPr/>
    </dgm:pt>
    <dgm:pt modelId="{1DA76E25-9321-4414-9390-26CA8647F839}" type="pres">
      <dgm:prSet presAssocID="{4405EDEF-1FB5-46D9-95AA-A4B0DCD6ADE2}" presName="Ellipse" presStyleLbl="fgAcc1" presStyleIdx="7" presStyleCnt="8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455CD0F-DCC9-4836-8406-F7143EC95400}" type="pres">
      <dgm:prSet presAssocID="{4405EDEF-1FB5-46D9-95AA-A4B0DCD6ADE2}" presName="L2TextContainer" presStyleLbl="revTx" presStyleIdx="12" presStyleCnt="14">
        <dgm:presLayoutVars>
          <dgm:bulletEnabled val="1"/>
        </dgm:presLayoutVars>
      </dgm:prSet>
      <dgm:spPr/>
    </dgm:pt>
    <dgm:pt modelId="{F0770AE8-60E7-4FB9-91F2-FFABC370A345}" type="pres">
      <dgm:prSet presAssocID="{4405EDEF-1FB5-46D9-95AA-A4B0DCD6ADE2}" presName="L1TextContainer" presStyleLbl="revTx" presStyleIdx="13" presStyleCnt="14">
        <dgm:presLayoutVars>
          <dgm:chMax val="1"/>
          <dgm:chPref val="1"/>
          <dgm:bulletEnabled val="1"/>
        </dgm:presLayoutVars>
      </dgm:prSet>
      <dgm:spPr/>
    </dgm:pt>
    <dgm:pt modelId="{05B3CF9B-F940-453B-84F7-63474E6F75BD}" type="pres">
      <dgm:prSet presAssocID="{4405EDEF-1FB5-46D9-95AA-A4B0DCD6ADE2}" presName="ConnectLine" presStyleLbl="sibTrans1D1" presStyleIdx="6" presStyleCnt="7"/>
      <dgm:spPr>
        <a:noFill/>
        <a:ln w="12700" cap="flat" cmpd="sng" algn="ctr">
          <a:solidFill>
            <a:schemeClr val="accent2">
              <a:hueOff val="3045311"/>
              <a:satOff val="-11818"/>
              <a:lumOff val="-10784"/>
              <a:alphaOff val="0"/>
            </a:schemeClr>
          </a:solidFill>
          <a:prstDash val="dash"/>
          <a:miter lim="800000"/>
        </a:ln>
        <a:effectLst/>
      </dgm:spPr>
    </dgm:pt>
    <dgm:pt modelId="{F4859E5A-A673-4FA6-8CC7-2A76CDA88F0D}" type="pres">
      <dgm:prSet presAssocID="{4405EDEF-1FB5-46D9-95AA-A4B0DCD6ADE2}" presName="EmptyPlaceHolder" presStyleCnt="0"/>
      <dgm:spPr/>
    </dgm:pt>
  </dgm:ptLst>
  <dgm:cxnLst>
    <dgm:cxn modelId="{74468005-8634-459B-940C-18A949C280FD}" srcId="{4405EDEF-1FB5-46D9-95AA-A4B0DCD6ADE2}" destId="{283CDFD2-BB1F-4A71-8029-C10A10D60192}" srcOrd="0" destOrd="0" parTransId="{6E517FF8-A7AD-43C1-8041-A97B6DB35AD3}" sibTransId="{F7D5AC39-D6C8-4178-88A5-EEC53EE607B6}"/>
    <dgm:cxn modelId="{943F640B-67AE-4204-BA21-0EC3A653C38C}" srcId="{AF0C09EC-F7DB-4AC3-8561-6B644026E526}" destId="{72C0529F-FF2A-47C5-A0E5-C91067D3ECCA}" srcOrd="0" destOrd="0" parTransId="{10C85DF4-202E-4A3E-81D6-99E3686B4DBC}" sibTransId="{6058AE7B-A5D1-46DA-8090-B574F23346D5}"/>
    <dgm:cxn modelId="{4226A80B-A839-4EC9-9846-D2AEEBFBCDA8}" srcId="{3F462166-6957-45DF-8571-9B364D687640}" destId="{B77E7119-62E2-42BC-8331-84694F230A20}" srcOrd="1" destOrd="0" parTransId="{6CE56AF8-F0F5-494E-BF7D-8279EE5AEBE1}" sibTransId="{E942D517-76C3-4D9D-8F11-3101EEAA6F06}"/>
    <dgm:cxn modelId="{08CD0212-C49A-43F6-9423-3577CD3A8EDD}" type="presOf" srcId="{72C0529F-FF2A-47C5-A0E5-C91067D3ECCA}" destId="{54DF0B0D-7277-4950-88E3-1E6BE4C67533}" srcOrd="0" destOrd="0" presId="urn:microsoft.com/office/officeart/2017/3/layout/DropPinTimeline"/>
    <dgm:cxn modelId="{1C1EFD1B-816A-4D19-B5CE-F310EA65E10F}" srcId="{547079BD-C49B-467A-826E-6610E8AC849B}" destId="{50FC9D77-E5B1-40DD-BD7E-A824FE2B71FA}" srcOrd="0" destOrd="0" parTransId="{E8C04DA9-E317-48BD-A42D-7A9837BA87C5}" sibTransId="{ED3153E7-DBF7-4A7F-AF2B-C9E17F0BEE6D}"/>
    <dgm:cxn modelId="{E25FB120-CE41-446A-BDF6-A0345397AC9A}" srcId="{3F462166-6957-45DF-8571-9B364D687640}" destId="{547079BD-C49B-467A-826E-6610E8AC849B}" srcOrd="2" destOrd="0" parTransId="{C6608B41-1C3C-4F80-8272-C5F52B68BFFC}" sibTransId="{7FC5260C-8A6A-4973-BDCC-0304F53FB4A6}"/>
    <dgm:cxn modelId="{8120D131-366B-476D-968B-312E8CF68412}" srcId="{3F462166-6957-45DF-8571-9B364D687640}" destId="{6CC6F13A-CA4E-41F2-A5AB-867447B534D5}" srcOrd="5" destOrd="0" parTransId="{5A37F993-2A97-4B77-92CB-FF6C2F68ECBB}" sibTransId="{F45AF526-DE61-4C89-A110-823F06C73587}"/>
    <dgm:cxn modelId="{A5F41539-CB06-42F7-B3FD-1BB6932AFCF3}" type="presOf" srcId="{652AA8CF-5C1E-4A9A-A41A-B1EF95A4FED7}" destId="{4F7DAD4E-1998-416F-A072-7B73BA7272B3}" srcOrd="0" destOrd="0" presId="urn:microsoft.com/office/officeart/2017/3/layout/DropPinTimeline"/>
    <dgm:cxn modelId="{B0CF415E-52C8-4928-BAC5-DDFC99B3923B}" srcId="{3F462166-6957-45DF-8571-9B364D687640}" destId="{C7BA42DA-6CDA-4544-8ABC-23DCCBD9EAD7}" srcOrd="4" destOrd="0" parTransId="{D127394A-F58E-4C37-A345-18076CE4D643}" sibTransId="{F4ACBA85-D992-43DC-9AF2-F5034001DC1D}"/>
    <dgm:cxn modelId="{AF644642-E573-4570-BE6F-7CFEB31675CC}" type="presOf" srcId="{283CDFD2-BB1F-4A71-8029-C10A10D60192}" destId="{8455CD0F-DCC9-4836-8406-F7143EC95400}" srcOrd="0" destOrd="0" presId="urn:microsoft.com/office/officeart/2017/3/layout/DropPinTimeline"/>
    <dgm:cxn modelId="{AD189B44-1E7E-48A9-B61B-198F63E6297C}" srcId="{89EC47A7-1D4A-4A32-86F5-3C532270DB61}" destId="{782BD789-E0B2-44BC-A68B-70D70F643D97}" srcOrd="0" destOrd="0" parTransId="{774484A3-B5DD-4BB8-A36E-2FF90BF03534}" sibTransId="{EE011623-E13A-4178-AB48-C01CB1A681CB}"/>
    <dgm:cxn modelId="{8F5F0245-D842-414D-A9D6-6069735879DF}" srcId="{6CC6F13A-CA4E-41F2-A5AB-867447B534D5}" destId="{B5EB3EAA-FC3A-4F49-B47A-C63B4B69E57C}" srcOrd="0" destOrd="0" parTransId="{1EC6BE68-7D7B-4D62-82DA-DACE72A33DC8}" sibTransId="{1DD3EF01-FBD6-4F19-9ED1-8D1EA4A1245D}"/>
    <dgm:cxn modelId="{92E9A765-2ABF-4A6B-AC0F-991B0F5DA9DE}" srcId="{B77E7119-62E2-42BC-8331-84694F230A20}" destId="{652AA8CF-5C1E-4A9A-A41A-B1EF95A4FED7}" srcOrd="0" destOrd="0" parTransId="{5774E14B-A660-441E-A1DD-2250870E4BCF}" sibTransId="{6B7072B0-0CE4-4524-8578-57E18F7F2B75}"/>
    <dgm:cxn modelId="{A1B03B68-CE80-477C-B883-98569547F1F1}" type="presOf" srcId="{3F462166-6957-45DF-8571-9B364D687640}" destId="{29F10E94-4D4E-4069-A8A7-77B1BD185C1C}" srcOrd="0" destOrd="0" presId="urn:microsoft.com/office/officeart/2017/3/layout/DropPinTimeline"/>
    <dgm:cxn modelId="{7621C352-6569-4638-BD0B-2E8BA2186E47}" srcId="{3F462166-6957-45DF-8571-9B364D687640}" destId="{AF0C09EC-F7DB-4AC3-8561-6B644026E526}" srcOrd="3" destOrd="0" parTransId="{1915F194-0680-498A-BB90-720BD755C498}" sibTransId="{EF07C9C2-DD4F-47E7-9256-59E684E6B23E}"/>
    <dgm:cxn modelId="{0DC94D74-4027-4805-9BEC-E73820BF099E}" type="presOf" srcId="{AF0C09EC-F7DB-4AC3-8561-6B644026E526}" destId="{757492E1-C1BC-4A91-BFD1-2991EDE8F30A}" srcOrd="0" destOrd="0" presId="urn:microsoft.com/office/officeart/2017/3/layout/DropPinTimeline"/>
    <dgm:cxn modelId="{F98AC67E-E270-4382-B013-D579A9F9713C}" type="presOf" srcId="{6CC6F13A-CA4E-41F2-A5AB-867447B534D5}" destId="{BF0EC7F8-297B-4EEC-9471-6AB368EFA6F5}" srcOrd="0" destOrd="0" presId="urn:microsoft.com/office/officeart/2017/3/layout/DropPinTimeline"/>
    <dgm:cxn modelId="{503CBA87-FD8F-48F0-AFE1-8B45E3573A4E}" type="presOf" srcId="{782BD789-E0B2-44BC-A68B-70D70F643D97}" destId="{652FBBFD-E523-4AEE-A2A7-C908B7105B2B}" srcOrd="0" destOrd="0" presId="urn:microsoft.com/office/officeart/2017/3/layout/DropPinTimeline"/>
    <dgm:cxn modelId="{97FBC991-353F-4ADA-9687-68CAB674EEF2}" srcId="{3F462166-6957-45DF-8571-9B364D687640}" destId="{4405EDEF-1FB5-46D9-95AA-A4B0DCD6ADE2}" srcOrd="6" destOrd="0" parTransId="{84DEB9CB-BD9A-4204-BDDC-95324AE75161}" sibTransId="{9178D85B-7E41-4E85-B356-057E546785A9}"/>
    <dgm:cxn modelId="{F6507694-1FB0-4B34-93FE-7FF90A02D27D}" srcId="{3F462166-6957-45DF-8571-9B364D687640}" destId="{89EC47A7-1D4A-4A32-86F5-3C532270DB61}" srcOrd="0" destOrd="0" parTransId="{01FFA80F-54EA-4B5D-8579-25F5F9C154C3}" sibTransId="{8E3A85EA-63F9-4F04-ABB1-85BC980FD627}"/>
    <dgm:cxn modelId="{A7DBD397-2D72-4CBF-B2D9-21AD91F5F184}" type="presOf" srcId="{C7BA42DA-6CDA-4544-8ABC-23DCCBD9EAD7}" destId="{9F90F2D3-9FA4-45B5-AB34-D2A82E5CC412}" srcOrd="0" destOrd="0" presId="urn:microsoft.com/office/officeart/2017/3/layout/DropPinTimeline"/>
    <dgm:cxn modelId="{00BDF9A5-057F-4CCC-B4DB-4C71825D8C48}" type="presOf" srcId="{4405EDEF-1FB5-46D9-95AA-A4B0DCD6ADE2}" destId="{F0770AE8-60E7-4FB9-91F2-FFABC370A345}" srcOrd="0" destOrd="0" presId="urn:microsoft.com/office/officeart/2017/3/layout/DropPinTimeline"/>
    <dgm:cxn modelId="{4812B1B0-9D24-4F10-85BB-3947B4F440E7}" type="presOf" srcId="{04F24B5F-01FB-4F20-854A-E2851C109E5E}" destId="{9BF23565-B409-4073-AA18-5A4BCE04C281}" srcOrd="0" destOrd="0" presId="urn:microsoft.com/office/officeart/2017/3/layout/DropPinTimeline"/>
    <dgm:cxn modelId="{6509A8C2-2E91-48D8-9FE2-E1857F61E30F}" type="presOf" srcId="{B77E7119-62E2-42BC-8331-84694F230A20}" destId="{4D80168F-5C2C-4A87-BF3E-29C5FBBBF807}" srcOrd="0" destOrd="0" presId="urn:microsoft.com/office/officeart/2017/3/layout/DropPinTimeline"/>
    <dgm:cxn modelId="{5A5E12D2-CA43-42A4-9EDE-8F3317F17A1B}" type="presOf" srcId="{89EC47A7-1D4A-4A32-86F5-3C532270DB61}" destId="{4DBC5872-68C2-4040-BA0B-F76903952D1A}" srcOrd="0" destOrd="0" presId="urn:microsoft.com/office/officeart/2017/3/layout/DropPinTimeline"/>
    <dgm:cxn modelId="{87FAA8D2-D992-47C6-ACF1-5477C62F35A2}" type="presOf" srcId="{B5EB3EAA-FC3A-4F49-B47A-C63B4B69E57C}" destId="{EDFC3343-2B2B-4F6E-98A2-6D2873969898}" srcOrd="0" destOrd="0" presId="urn:microsoft.com/office/officeart/2017/3/layout/DropPinTimeline"/>
    <dgm:cxn modelId="{49B460E8-4AC5-40C6-AB95-2E582258F30C}" type="presOf" srcId="{547079BD-C49B-467A-826E-6610E8AC849B}" destId="{10DCDE48-E62F-4B88-8C58-EA67EC71D36E}" srcOrd="0" destOrd="0" presId="urn:microsoft.com/office/officeart/2017/3/layout/DropPinTimeline"/>
    <dgm:cxn modelId="{B486DFF3-A5ED-4D62-BDD6-195C956112E1}" srcId="{C7BA42DA-6CDA-4544-8ABC-23DCCBD9EAD7}" destId="{04F24B5F-01FB-4F20-854A-E2851C109E5E}" srcOrd="0" destOrd="0" parTransId="{1F24E38F-C851-41CD-8D04-F2C438948ABC}" sibTransId="{AF0E9E29-F129-4D02-A87A-57C540AFAA1C}"/>
    <dgm:cxn modelId="{FCC93FFC-602B-4D63-A856-671F00B610EB}" type="presOf" srcId="{50FC9D77-E5B1-40DD-BD7E-A824FE2B71FA}" destId="{CCEB44F1-9F0F-4132-8BFC-C7AD368C5D1B}" srcOrd="0" destOrd="0" presId="urn:microsoft.com/office/officeart/2017/3/layout/DropPinTimeline"/>
    <dgm:cxn modelId="{16155FFC-E979-4D17-BA7E-4B067B7134DB}" type="presParOf" srcId="{29F10E94-4D4E-4069-A8A7-77B1BD185C1C}" destId="{28F4123C-427E-44D1-ADFB-FA50F691C980}" srcOrd="0" destOrd="0" presId="urn:microsoft.com/office/officeart/2017/3/layout/DropPinTimeline"/>
    <dgm:cxn modelId="{DA98F610-C03C-4FC3-9B19-0494BAE1AB94}" type="presParOf" srcId="{29F10E94-4D4E-4069-A8A7-77B1BD185C1C}" destId="{F87B62B8-A0F9-4FE7-818C-4FCB56A3487E}" srcOrd="1" destOrd="0" presId="urn:microsoft.com/office/officeart/2017/3/layout/DropPinTimeline"/>
    <dgm:cxn modelId="{C7C74342-7806-44B3-BB01-68E2E5AFC9E3}" type="presParOf" srcId="{F87B62B8-A0F9-4FE7-818C-4FCB56A3487E}" destId="{AB6CF9A3-3AB6-4CBC-B0C5-98D8E817874D}" srcOrd="0" destOrd="0" presId="urn:microsoft.com/office/officeart/2017/3/layout/DropPinTimeline"/>
    <dgm:cxn modelId="{5371AB97-9E80-48B4-909E-F519A8D5DAED}" type="presParOf" srcId="{AB6CF9A3-3AB6-4CBC-B0C5-98D8E817874D}" destId="{F5F6349F-8A7C-4BE7-8751-E682FE2DBED9}" srcOrd="0" destOrd="0" presId="urn:microsoft.com/office/officeart/2017/3/layout/DropPinTimeline"/>
    <dgm:cxn modelId="{A99DD48C-0E30-4AD5-92F7-1E9A50969961}" type="presParOf" srcId="{AB6CF9A3-3AB6-4CBC-B0C5-98D8E817874D}" destId="{F2478E27-E78F-48DD-A36B-4095E0577B55}" srcOrd="1" destOrd="0" presId="urn:microsoft.com/office/officeart/2017/3/layout/DropPinTimeline"/>
    <dgm:cxn modelId="{22F08398-38D8-4122-8FF1-0A28AE36E3CB}" type="presParOf" srcId="{F2478E27-E78F-48DD-A36B-4095E0577B55}" destId="{6248F21D-F4FE-4AC3-8E2D-2BE8A35172B1}" srcOrd="0" destOrd="0" presId="urn:microsoft.com/office/officeart/2017/3/layout/DropPinTimeline"/>
    <dgm:cxn modelId="{1FFEC7DA-A006-4744-A19C-6761E247377D}" type="presParOf" srcId="{F2478E27-E78F-48DD-A36B-4095E0577B55}" destId="{CC1D0468-E770-47EC-844C-1E5C7F1B60EB}" srcOrd="1" destOrd="0" presId="urn:microsoft.com/office/officeart/2017/3/layout/DropPinTimeline"/>
    <dgm:cxn modelId="{C34B06B1-EFEF-4B2A-9F5F-8CD7CEF47873}" type="presParOf" srcId="{AB6CF9A3-3AB6-4CBC-B0C5-98D8E817874D}" destId="{652FBBFD-E523-4AEE-A2A7-C908B7105B2B}" srcOrd="2" destOrd="0" presId="urn:microsoft.com/office/officeart/2017/3/layout/DropPinTimeline"/>
    <dgm:cxn modelId="{4FD0DD0A-CB97-4518-94FA-AAA4A4B9B3BD}" type="presParOf" srcId="{AB6CF9A3-3AB6-4CBC-B0C5-98D8E817874D}" destId="{4DBC5872-68C2-4040-BA0B-F76903952D1A}" srcOrd="3" destOrd="0" presId="urn:microsoft.com/office/officeart/2017/3/layout/DropPinTimeline"/>
    <dgm:cxn modelId="{21F29003-7393-4B99-B2B2-6DC4CE4F0C11}" type="presParOf" srcId="{AB6CF9A3-3AB6-4CBC-B0C5-98D8E817874D}" destId="{2B97B368-1F94-4BF0-9961-877554E2CB66}" srcOrd="4" destOrd="0" presId="urn:microsoft.com/office/officeart/2017/3/layout/DropPinTimeline"/>
    <dgm:cxn modelId="{4E09A91B-709D-4614-BCA9-5E047CA39D94}" type="presParOf" srcId="{AB6CF9A3-3AB6-4CBC-B0C5-98D8E817874D}" destId="{1A6D79FB-833B-4751-AEB6-693FC6BFC8E6}" srcOrd="5" destOrd="0" presId="urn:microsoft.com/office/officeart/2017/3/layout/DropPinTimeline"/>
    <dgm:cxn modelId="{9902954D-10AF-4471-B6D5-22FF535659CA}" type="presParOf" srcId="{F87B62B8-A0F9-4FE7-818C-4FCB56A3487E}" destId="{7380328B-6737-4462-99C6-232795B97877}" srcOrd="1" destOrd="0" presId="urn:microsoft.com/office/officeart/2017/3/layout/DropPinTimeline"/>
    <dgm:cxn modelId="{DBA6F54D-4D7C-4D96-98D7-CD4E647CC484}" type="presParOf" srcId="{F87B62B8-A0F9-4FE7-818C-4FCB56A3487E}" destId="{012C666E-E9C4-47C8-8F1A-20356F73246D}" srcOrd="2" destOrd="0" presId="urn:microsoft.com/office/officeart/2017/3/layout/DropPinTimeline"/>
    <dgm:cxn modelId="{E055FF1B-0E1E-438A-BDC2-3E84FE09DA20}" type="presParOf" srcId="{012C666E-E9C4-47C8-8F1A-20356F73246D}" destId="{4993A077-EDF4-4E38-8923-8F88940DC3E7}" srcOrd="0" destOrd="0" presId="urn:microsoft.com/office/officeart/2017/3/layout/DropPinTimeline"/>
    <dgm:cxn modelId="{27481005-2AD1-4376-993B-D2C5DBCC4237}" type="presParOf" srcId="{012C666E-E9C4-47C8-8F1A-20356F73246D}" destId="{BE9446FB-5135-4471-A4BC-80A170AB57A4}" srcOrd="1" destOrd="0" presId="urn:microsoft.com/office/officeart/2017/3/layout/DropPinTimeline"/>
    <dgm:cxn modelId="{FA9D2F31-8E9F-4366-8940-48443B2C6025}" type="presParOf" srcId="{BE9446FB-5135-4471-A4BC-80A170AB57A4}" destId="{581A07AD-4D04-4BB7-8A54-EC8046556772}" srcOrd="0" destOrd="0" presId="urn:microsoft.com/office/officeart/2017/3/layout/DropPinTimeline"/>
    <dgm:cxn modelId="{1FDE4727-C44F-4E59-9458-B6F6B2552382}" type="presParOf" srcId="{BE9446FB-5135-4471-A4BC-80A170AB57A4}" destId="{BC4386F4-7F51-43D1-B0EB-FBAECD56C672}" srcOrd="1" destOrd="0" presId="urn:microsoft.com/office/officeart/2017/3/layout/DropPinTimeline"/>
    <dgm:cxn modelId="{9D3286C0-10FC-44A8-AA66-336B75A95468}" type="presParOf" srcId="{012C666E-E9C4-47C8-8F1A-20356F73246D}" destId="{4F7DAD4E-1998-416F-A072-7B73BA7272B3}" srcOrd="2" destOrd="0" presId="urn:microsoft.com/office/officeart/2017/3/layout/DropPinTimeline"/>
    <dgm:cxn modelId="{568B0E9A-9025-4DEB-90CD-18812F3BAC91}" type="presParOf" srcId="{012C666E-E9C4-47C8-8F1A-20356F73246D}" destId="{4D80168F-5C2C-4A87-BF3E-29C5FBBBF807}" srcOrd="3" destOrd="0" presId="urn:microsoft.com/office/officeart/2017/3/layout/DropPinTimeline"/>
    <dgm:cxn modelId="{025730A8-4EBF-4AD5-83A4-58F81B04D091}" type="presParOf" srcId="{012C666E-E9C4-47C8-8F1A-20356F73246D}" destId="{C655D818-4236-4BB4-BCFF-2F080B22ED77}" srcOrd="4" destOrd="0" presId="urn:microsoft.com/office/officeart/2017/3/layout/DropPinTimeline"/>
    <dgm:cxn modelId="{720D5A3E-DEE3-4292-806F-A9BBA9C0F654}" type="presParOf" srcId="{012C666E-E9C4-47C8-8F1A-20356F73246D}" destId="{1E4A0BE4-DCCF-45BA-8004-8D3DC2156987}" srcOrd="5" destOrd="0" presId="urn:microsoft.com/office/officeart/2017/3/layout/DropPinTimeline"/>
    <dgm:cxn modelId="{8940709B-2A27-4A49-B0F1-3C1F6D6EF03F}" type="presParOf" srcId="{F87B62B8-A0F9-4FE7-818C-4FCB56A3487E}" destId="{011BF41D-A4C1-4320-99F1-E30C2A50DB34}" srcOrd="3" destOrd="0" presId="urn:microsoft.com/office/officeart/2017/3/layout/DropPinTimeline"/>
    <dgm:cxn modelId="{3D61E6FE-C1C2-4A6A-92F0-9FE4A742F2F6}" type="presParOf" srcId="{F87B62B8-A0F9-4FE7-818C-4FCB56A3487E}" destId="{6D59BFD2-45F2-43A4-AB87-89FE4CD5F900}" srcOrd="4" destOrd="0" presId="urn:microsoft.com/office/officeart/2017/3/layout/DropPinTimeline"/>
    <dgm:cxn modelId="{2A4E67B8-9C46-47B6-B409-E89EF32532FD}" type="presParOf" srcId="{6D59BFD2-45F2-43A4-AB87-89FE4CD5F900}" destId="{E0A06A5A-AC6D-4EFD-939B-210CF7090646}" srcOrd="0" destOrd="0" presId="urn:microsoft.com/office/officeart/2017/3/layout/DropPinTimeline"/>
    <dgm:cxn modelId="{B7E28560-6508-4656-B7B4-72E39D3A7FDA}" type="presParOf" srcId="{6D59BFD2-45F2-43A4-AB87-89FE4CD5F900}" destId="{819D7B89-EE30-47DE-AAC9-2753084E6A58}" srcOrd="1" destOrd="0" presId="urn:microsoft.com/office/officeart/2017/3/layout/DropPinTimeline"/>
    <dgm:cxn modelId="{A14FE275-DDF1-497C-A51A-4E9EC1BD22CB}" type="presParOf" srcId="{819D7B89-EE30-47DE-AAC9-2753084E6A58}" destId="{C4F343E4-71F1-4F04-AD32-53DE36C7C8E3}" srcOrd="0" destOrd="0" presId="urn:microsoft.com/office/officeart/2017/3/layout/DropPinTimeline"/>
    <dgm:cxn modelId="{8F03623B-CD9A-4E80-A34D-BB967090953C}" type="presParOf" srcId="{819D7B89-EE30-47DE-AAC9-2753084E6A58}" destId="{DE63416D-82D4-4814-9E0E-57CF5C8472C0}" srcOrd="1" destOrd="0" presId="urn:microsoft.com/office/officeart/2017/3/layout/DropPinTimeline"/>
    <dgm:cxn modelId="{20B6AEC1-1A31-41A0-BB56-96F6C2C98151}" type="presParOf" srcId="{6D59BFD2-45F2-43A4-AB87-89FE4CD5F900}" destId="{CCEB44F1-9F0F-4132-8BFC-C7AD368C5D1B}" srcOrd="2" destOrd="0" presId="urn:microsoft.com/office/officeart/2017/3/layout/DropPinTimeline"/>
    <dgm:cxn modelId="{8FD6E1CA-EC5F-4B11-8449-1679CECEEF2C}" type="presParOf" srcId="{6D59BFD2-45F2-43A4-AB87-89FE4CD5F900}" destId="{10DCDE48-E62F-4B88-8C58-EA67EC71D36E}" srcOrd="3" destOrd="0" presId="urn:microsoft.com/office/officeart/2017/3/layout/DropPinTimeline"/>
    <dgm:cxn modelId="{8A41A40A-FEF4-4637-91BD-509459A28D87}" type="presParOf" srcId="{6D59BFD2-45F2-43A4-AB87-89FE4CD5F900}" destId="{002C6E34-A3DE-4468-9692-5E628198D831}" srcOrd="4" destOrd="0" presId="urn:microsoft.com/office/officeart/2017/3/layout/DropPinTimeline"/>
    <dgm:cxn modelId="{23B69355-FA0E-4346-B001-08E7D49CBFC8}" type="presParOf" srcId="{6D59BFD2-45F2-43A4-AB87-89FE4CD5F900}" destId="{A879680A-4366-45D6-A7C5-158B943331EF}" srcOrd="5" destOrd="0" presId="urn:microsoft.com/office/officeart/2017/3/layout/DropPinTimeline"/>
    <dgm:cxn modelId="{3DC1FA21-5232-4F3D-BF3D-6A258E65B65B}" type="presParOf" srcId="{F87B62B8-A0F9-4FE7-818C-4FCB56A3487E}" destId="{D954FFE6-CCDE-4B2B-AA8F-7866EFA4DD21}" srcOrd="5" destOrd="0" presId="urn:microsoft.com/office/officeart/2017/3/layout/DropPinTimeline"/>
    <dgm:cxn modelId="{A124EA91-7FC7-4652-9B91-59B9ED3057A5}" type="presParOf" srcId="{F87B62B8-A0F9-4FE7-818C-4FCB56A3487E}" destId="{6F19244B-2138-4D20-95C0-48DFF02E274C}" srcOrd="6" destOrd="0" presId="urn:microsoft.com/office/officeart/2017/3/layout/DropPinTimeline"/>
    <dgm:cxn modelId="{421CAA31-2B8B-4E7B-99D2-AE7DBC887F89}" type="presParOf" srcId="{6F19244B-2138-4D20-95C0-48DFF02E274C}" destId="{63C1E4FC-9011-4A3F-943F-50CE1834E3BA}" srcOrd="0" destOrd="0" presId="urn:microsoft.com/office/officeart/2017/3/layout/DropPinTimeline"/>
    <dgm:cxn modelId="{C824539D-A14B-41EB-9D6F-627053386C4C}" type="presParOf" srcId="{6F19244B-2138-4D20-95C0-48DFF02E274C}" destId="{2A7FD90A-11DE-400A-9AC9-0CD8C855D8B0}" srcOrd="1" destOrd="0" presId="urn:microsoft.com/office/officeart/2017/3/layout/DropPinTimeline"/>
    <dgm:cxn modelId="{DCA409B5-490E-4B24-BA16-0C020AFC811B}" type="presParOf" srcId="{2A7FD90A-11DE-400A-9AC9-0CD8C855D8B0}" destId="{61BEA31E-1E94-4B0D-BF11-AA22D623D3C5}" srcOrd="0" destOrd="0" presId="urn:microsoft.com/office/officeart/2017/3/layout/DropPinTimeline"/>
    <dgm:cxn modelId="{59156C3A-EDF0-4ADE-AB80-9128B801C6E6}" type="presParOf" srcId="{2A7FD90A-11DE-400A-9AC9-0CD8C855D8B0}" destId="{C039C06D-7229-4793-B13B-5A4301658144}" srcOrd="1" destOrd="0" presId="urn:microsoft.com/office/officeart/2017/3/layout/DropPinTimeline"/>
    <dgm:cxn modelId="{D55D0D8F-8B93-4D14-BE4F-2584F3E735D8}" type="presParOf" srcId="{6F19244B-2138-4D20-95C0-48DFF02E274C}" destId="{54DF0B0D-7277-4950-88E3-1E6BE4C67533}" srcOrd="2" destOrd="0" presId="urn:microsoft.com/office/officeart/2017/3/layout/DropPinTimeline"/>
    <dgm:cxn modelId="{94277A4B-E292-41F3-AC15-72206E0EB36F}" type="presParOf" srcId="{6F19244B-2138-4D20-95C0-48DFF02E274C}" destId="{757492E1-C1BC-4A91-BFD1-2991EDE8F30A}" srcOrd="3" destOrd="0" presId="urn:microsoft.com/office/officeart/2017/3/layout/DropPinTimeline"/>
    <dgm:cxn modelId="{56190D53-F27F-4068-B911-5FB494C42FF4}" type="presParOf" srcId="{6F19244B-2138-4D20-95C0-48DFF02E274C}" destId="{F786238A-20F8-4F60-9384-5B1D470F9356}" srcOrd="4" destOrd="0" presId="urn:microsoft.com/office/officeart/2017/3/layout/DropPinTimeline"/>
    <dgm:cxn modelId="{010ABA0E-8268-4CE0-9DF1-1AAC6F065F65}" type="presParOf" srcId="{6F19244B-2138-4D20-95C0-48DFF02E274C}" destId="{CB1A1317-AEDE-483C-8D5A-4EDFCCFACD81}" srcOrd="5" destOrd="0" presId="urn:microsoft.com/office/officeart/2017/3/layout/DropPinTimeline"/>
    <dgm:cxn modelId="{077B6E94-75AD-420D-BAFC-B6108FF41A9E}" type="presParOf" srcId="{F87B62B8-A0F9-4FE7-818C-4FCB56A3487E}" destId="{79BA4621-1797-439E-A449-4A87B92BE193}" srcOrd="7" destOrd="0" presId="urn:microsoft.com/office/officeart/2017/3/layout/DropPinTimeline"/>
    <dgm:cxn modelId="{0F991D25-EC0F-4B53-AA43-D19A15901FD8}" type="presParOf" srcId="{F87B62B8-A0F9-4FE7-818C-4FCB56A3487E}" destId="{00A75D52-49DF-492B-B809-311E1DAF021D}" srcOrd="8" destOrd="0" presId="urn:microsoft.com/office/officeart/2017/3/layout/DropPinTimeline"/>
    <dgm:cxn modelId="{1A6CC647-2B9F-4FC3-8EAF-0FE7A99400A8}" type="presParOf" srcId="{00A75D52-49DF-492B-B809-311E1DAF021D}" destId="{F42DB009-943E-44A9-AC2C-DB3B6D24D783}" srcOrd="0" destOrd="0" presId="urn:microsoft.com/office/officeart/2017/3/layout/DropPinTimeline"/>
    <dgm:cxn modelId="{915367D5-2563-4283-8276-D2F05549F00D}" type="presParOf" srcId="{00A75D52-49DF-492B-B809-311E1DAF021D}" destId="{C3F0044D-DC03-4517-95B5-DCC1F46B6BEF}" srcOrd="1" destOrd="0" presId="urn:microsoft.com/office/officeart/2017/3/layout/DropPinTimeline"/>
    <dgm:cxn modelId="{917FBC18-F580-493C-A75A-5B07A8E59D63}" type="presParOf" srcId="{C3F0044D-DC03-4517-95B5-DCC1F46B6BEF}" destId="{B09D794C-0F47-462B-93CB-C0A6C9DFAB8B}" srcOrd="0" destOrd="0" presId="urn:microsoft.com/office/officeart/2017/3/layout/DropPinTimeline"/>
    <dgm:cxn modelId="{F25A19B6-1DC0-4860-8FAC-FED4B37D2CD1}" type="presParOf" srcId="{C3F0044D-DC03-4517-95B5-DCC1F46B6BEF}" destId="{E1D3B3D3-E6B2-4353-B860-61F19597ED88}" srcOrd="1" destOrd="0" presId="urn:microsoft.com/office/officeart/2017/3/layout/DropPinTimeline"/>
    <dgm:cxn modelId="{4FE67E9D-22CE-46AE-88C1-CE94ECD85BC3}" type="presParOf" srcId="{00A75D52-49DF-492B-B809-311E1DAF021D}" destId="{9BF23565-B409-4073-AA18-5A4BCE04C281}" srcOrd="2" destOrd="0" presId="urn:microsoft.com/office/officeart/2017/3/layout/DropPinTimeline"/>
    <dgm:cxn modelId="{869613B7-A3C6-4DBC-A8CD-A708176826E2}" type="presParOf" srcId="{00A75D52-49DF-492B-B809-311E1DAF021D}" destId="{9F90F2D3-9FA4-45B5-AB34-D2A82E5CC412}" srcOrd="3" destOrd="0" presId="urn:microsoft.com/office/officeart/2017/3/layout/DropPinTimeline"/>
    <dgm:cxn modelId="{2018A175-86EE-40F4-BEB0-29DEBC8F9095}" type="presParOf" srcId="{00A75D52-49DF-492B-B809-311E1DAF021D}" destId="{B3DAE12C-E0D4-41EE-9463-D642BBD8F341}" srcOrd="4" destOrd="0" presId="urn:microsoft.com/office/officeart/2017/3/layout/DropPinTimeline"/>
    <dgm:cxn modelId="{3A43477C-945E-4118-8D95-A4D443E45509}" type="presParOf" srcId="{00A75D52-49DF-492B-B809-311E1DAF021D}" destId="{CBF895F0-8FB5-4196-B82B-DE00DDC0BA03}" srcOrd="5" destOrd="0" presId="urn:microsoft.com/office/officeart/2017/3/layout/DropPinTimeline"/>
    <dgm:cxn modelId="{2CF35B29-2676-4677-9FCD-6640D791BDA6}" type="presParOf" srcId="{F87B62B8-A0F9-4FE7-818C-4FCB56A3487E}" destId="{AED7B4E7-01E8-418D-8544-ED4997CF7080}" srcOrd="9" destOrd="0" presId="urn:microsoft.com/office/officeart/2017/3/layout/DropPinTimeline"/>
    <dgm:cxn modelId="{0D3CDD1B-4D65-41C2-ABE4-E39E70B69ED1}" type="presParOf" srcId="{F87B62B8-A0F9-4FE7-818C-4FCB56A3487E}" destId="{44466D36-5C23-4A8D-80C1-40B3C6FE09B8}" srcOrd="10" destOrd="0" presId="urn:microsoft.com/office/officeart/2017/3/layout/DropPinTimeline"/>
    <dgm:cxn modelId="{DFA65FA5-5277-46CD-99CB-7CE9783298FC}" type="presParOf" srcId="{44466D36-5C23-4A8D-80C1-40B3C6FE09B8}" destId="{0B1E06C2-3A4A-436A-91C5-1597D428B62E}" srcOrd="0" destOrd="0" presId="urn:microsoft.com/office/officeart/2017/3/layout/DropPinTimeline"/>
    <dgm:cxn modelId="{3301C92D-453F-4488-8F5A-21BFDD8DF0FC}" type="presParOf" srcId="{44466D36-5C23-4A8D-80C1-40B3C6FE09B8}" destId="{61BA3F58-93BD-476C-A913-1B6186C1D1C7}" srcOrd="1" destOrd="0" presId="urn:microsoft.com/office/officeart/2017/3/layout/DropPinTimeline"/>
    <dgm:cxn modelId="{85E2FD26-8B6B-48B3-A8E0-91C2F852325B}" type="presParOf" srcId="{61BA3F58-93BD-476C-A913-1B6186C1D1C7}" destId="{82DEA242-9C01-4B9E-9EC8-F4B77D91C4DF}" srcOrd="0" destOrd="0" presId="urn:microsoft.com/office/officeart/2017/3/layout/DropPinTimeline"/>
    <dgm:cxn modelId="{B1B0C624-BD7E-4811-839C-BDB8779B021C}" type="presParOf" srcId="{61BA3F58-93BD-476C-A913-1B6186C1D1C7}" destId="{B3D19A8D-A83E-4615-9536-B60D11B4AC5A}" srcOrd="1" destOrd="0" presId="urn:microsoft.com/office/officeart/2017/3/layout/DropPinTimeline"/>
    <dgm:cxn modelId="{45299627-1777-4A49-B8A2-8125E74DBBC9}" type="presParOf" srcId="{44466D36-5C23-4A8D-80C1-40B3C6FE09B8}" destId="{EDFC3343-2B2B-4F6E-98A2-6D2873969898}" srcOrd="2" destOrd="0" presId="urn:microsoft.com/office/officeart/2017/3/layout/DropPinTimeline"/>
    <dgm:cxn modelId="{A8611DD9-D22A-408D-86ED-43E915597598}" type="presParOf" srcId="{44466D36-5C23-4A8D-80C1-40B3C6FE09B8}" destId="{BF0EC7F8-297B-4EEC-9471-6AB368EFA6F5}" srcOrd="3" destOrd="0" presId="urn:microsoft.com/office/officeart/2017/3/layout/DropPinTimeline"/>
    <dgm:cxn modelId="{EE4396E5-0EAC-43A2-9F15-26FEA6CDA785}" type="presParOf" srcId="{44466D36-5C23-4A8D-80C1-40B3C6FE09B8}" destId="{581FFE16-255F-41AE-AB67-99D428AD414E}" srcOrd="4" destOrd="0" presId="urn:microsoft.com/office/officeart/2017/3/layout/DropPinTimeline"/>
    <dgm:cxn modelId="{BB4F4F7F-A47B-4AAB-A27C-6E55545837F5}" type="presParOf" srcId="{44466D36-5C23-4A8D-80C1-40B3C6FE09B8}" destId="{4C9B02FA-4C19-43DA-BC00-019F239387F1}" srcOrd="5" destOrd="0" presId="urn:microsoft.com/office/officeart/2017/3/layout/DropPinTimeline"/>
    <dgm:cxn modelId="{DCC09CA4-712E-455A-AB3F-E38F453DF1AF}" type="presParOf" srcId="{F87B62B8-A0F9-4FE7-818C-4FCB56A3487E}" destId="{77274DA7-7FA5-4F00-A7AE-E6DBFAE72D3B}" srcOrd="11" destOrd="0" presId="urn:microsoft.com/office/officeart/2017/3/layout/DropPinTimeline"/>
    <dgm:cxn modelId="{C90D30EE-FA4F-443E-A105-0BBE72930EAE}" type="presParOf" srcId="{F87B62B8-A0F9-4FE7-818C-4FCB56A3487E}" destId="{A7A86CD8-7AC6-432C-B53D-8D8163520748}" srcOrd="12" destOrd="0" presId="urn:microsoft.com/office/officeart/2017/3/layout/DropPinTimeline"/>
    <dgm:cxn modelId="{1EA29E18-1452-4405-9A65-4DFAEF9ADB7C}" type="presParOf" srcId="{A7A86CD8-7AC6-432C-B53D-8D8163520748}" destId="{B316C10C-3435-438F-ABE3-97AD2F0063C6}" srcOrd="0" destOrd="0" presId="urn:microsoft.com/office/officeart/2017/3/layout/DropPinTimeline"/>
    <dgm:cxn modelId="{8386E317-EA6F-45D0-ABF2-93777EF5703C}" type="presParOf" srcId="{A7A86CD8-7AC6-432C-B53D-8D8163520748}" destId="{3D5A176E-2A68-42AE-BE60-70853225C291}" srcOrd="1" destOrd="0" presId="urn:microsoft.com/office/officeart/2017/3/layout/DropPinTimeline"/>
    <dgm:cxn modelId="{CE416497-09DB-4E55-AFE1-C067874C1027}" type="presParOf" srcId="{3D5A176E-2A68-42AE-BE60-70853225C291}" destId="{92B5774C-EB5E-48AC-A53A-C1035201F8BE}" srcOrd="0" destOrd="0" presId="urn:microsoft.com/office/officeart/2017/3/layout/DropPinTimeline"/>
    <dgm:cxn modelId="{7FF31180-9ED8-47D0-9C4A-6660C3B7B362}" type="presParOf" srcId="{3D5A176E-2A68-42AE-BE60-70853225C291}" destId="{1DA76E25-9321-4414-9390-26CA8647F839}" srcOrd="1" destOrd="0" presId="urn:microsoft.com/office/officeart/2017/3/layout/DropPinTimeline"/>
    <dgm:cxn modelId="{A781EE73-E479-473B-97CE-E6B75C09879D}" type="presParOf" srcId="{A7A86CD8-7AC6-432C-B53D-8D8163520748}" destId="{8455CD0F-DCC9-4836-8406-F7143EC95400}" srcOrd="2" destOrd="0" presId="urn:microsoft.com/office/officeart/2017/3/layout/DropPinTimeline"/>
    <dgm:cxn modelId="{B835CE56-FDAA-44B5-97E2-A9D22F828508}" type="presParOf" srcId="{A7A86CD8-7AC6-432C-B53D-8D8163520748}" destId="{F0770AE8-60E7-4FB9-91F2-FFABC370A345}" srcOrd="3" destOrd="0" presId="urn:microsoft.com/office/officeart/2017/3/layout/DropPinTimeline"/>
    <dgm:cxn modelId="{B4303271-034F-4972-9C3D-13B370C6AB31}" type="presParOf" srcId="{A7A86CD8-7AC6-432C-B53D-8D8163520748}" destId="{05B3CF9B-F940-453B-84F7-63474E6F75BD}" srcOrd="4" destOrd="0" presId="urn:microsoft.com/office/officeart/2017/3/layout/DropPinTimeline"/>
    <dgm:cxn modelId="{28DA2554-EF80-403A-844F-3D8FADD2EA51}" type="presParOf" srcId="{A7A86CD8-7AC6-432C-B53D-8D8163520748}" destId="{F4859E5A-A673-4FA6-8CC7-2A76CDA88F0D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01C8DD-D0DF-4470-8DF8-96260D56E7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B155F90-3B4A-4A40-A28A-5226F95E6B88}">
      <dgm:prSet/>
      <dgm:spPr/>
      <dgm:t>
        <a:bodyPr/>
        <a:lstStyle/>
        <a:p>
          <a:r>
            <a:rPr lang="en-US"/>
            <a:t>Note: PRIOR to initiation of motion, great activity is observed in the motor cortex</a:t>
          </a:r>
        </a:p>
      </dgm:t>
    </dgm:pt>
    <dgm:pt modelId="{B9B576EA-968C-43EA-B1C7-2C599DAC6C67}" type="parTrans" cxnId="{D2D45051-D910-4FE1-9698-DC12A9E40AFB}">
      <dgm:prSet/>
      <dgm:spPr/>
      <dgm:t>
        <a:bodyPr/>
        <a:lstStyle/>
        <a:p>
          <a:endParaRPr lang="en-US"/>
        </a:p>
      </dgm:t>
    </dgm:pt>
    <dgm:pt modelId="{3408BE0E-91D5-4E47-9C00-C3F2E66D7154}" type="sibTrans" cxnId="{D2D45051-D910-4FE1-9698-DC12A9E40AFB}">
      <dgm:prSet/>
      <dgm:spPr/>
      <dgm:t>
        <a:bodyPr/>
        <a:lstStyle/>
        <a:p>
          <a:endParaRPr lang="en-US"/>
        </a:p>
      </dgm:t>
    </dgm:pt>
    <dgm:pt modelId="{C9627D36-6E10-4EDB-A73B-2E7AA391683A}">
      <dgm:prSet/>
      <dgm:spPr/>
      <dgm:t>
        <a:bodyPr/>
        <a:lstStyle/>
        <a:p>
          <a:r>
            <a:rPr lang="en-US"/>
            <a:t>This is believed to be planning</a:t>
          </a:r>
        </a:p>
      </dgm:t>
    </dgm:pt>
    <dgm:pt modelId="{266092DC-E5DE-4881-B27B-C6E75F6995C1}" type="parTrans" cxnId="{10EA5680-FA74-4CE1-9A93-8486B1784FD3}">
      <dgm:prSet/>
      <dgm:spPr/>
      <dgm:t>
        <a:bodyPr/>
        <a:lstStyle/>
        <a:p>
          <a:endParaRPr lang="en-US"/>
        </a:p>
      </dgm:t>
    </dgm:pt>
    <dgm:pt modelId="{B8659089-067C-4C5B-83C9-71D5733E5CE6}" type="sibTrans" cxnId="{10EA5680-FA74-4CE1-9A93-8486B1784FD3}">
      <dgm:prSet/>
      <dgm:spPr/>
      <dgm:t>
        <a:bodyPr/>
        <a:lstStyle/>
        <a:p>
          <a:endParaRPr lang="en-US"/>
        </a:p>
      </dgm:t>
    </dgm:pt>
    <dgm:pt modelId="{10DD3919-928A-48EB-9D81-CCE6D2EE49C4}">
      <dgm:prSet/>
      <dgm:spPr/>
      <dgm:t>
        <a:bodyPr/>
        <a:lstStyle/>
        <a:p>
          <a:r>
            <a:rPr lang="en-US"/>
            <a:t>This (or any) planning could be many simultaneous simulations of the motion, waiting for one simulation to “succeed”</a:t>
          </a:r>
        </a:p>
      </dgm:t>
    </dgm:pt>
    <dgm:pt modelId="{A2F8DA1F-8A27-440D-ACE8-2DD3F3DDDF04}" type="parTrans" cxnId="{01AF0C24-99D7-438B-B0B5-586B7FC047DB}">
      <dgm:prSet/>
      <dgm:spPr/>
      <dgm:t>
        <a:bodyPr/>
        <a:lstStyle/>
        <a:p>
          <a:endParaRPr lang="en-US"/>
        </a:p>
      </dgm:t>
    </dgm:pt>
    <dgm:pt modelId="{7B39E7B7-C063-497C-ADBA-C3A2417312C0}" type="sibTrans" cxnId="{01AF0C24-99D7-438B-B0B5-586B7FC047DB}">
      <dgm:prSet/>
      <dgm:spPr/>
      <dgm:t>
        <a:bodyPr/>
        <a:lstStyle/>
        <a:p>
          <a:endParaRPr lang="en-US"/>
        </a:p>
      </dgm:t>
    </dgm:pt>
    <dgm:pt modelId="{241E6E02-4C15-4FC8-8982-DE84DE73DF62}" type="pres">
      <dgm:prSet presAssocID="{6001C8DD-D0DF-4470-8DF8-96260D56E77E}" presName="linear" presStyleCnt="0">
        <dgm:presLayoutVars>
          <dgm:animLvl val="lvl"/>
          <dgm:resizeHandles val="exact"/>
        </dgm:presLayoutVars>
      </dgm:prSet>
      <dgm:spPr/>
    </dgm:pt>
    <dgm:pt modelId="{9BA46516-A91C-4C6D-ADB1-7F02F3AE737D}" type="pres">
      <dgm:prSet presAssocID="{7B155F90-3B4A-4A40-A28A-5226F95E6B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5C762DE-79E5-4923-8F9D-3969FD89DFE4}" type="pres">
      <dgm:prSet presAssocID="{3408BE0E-91D5-4E47-9C00-C3F2E66D7154}" presName="spacer" presStyleCnt="0"/>
      <dgm:spPr/>
    </dgm:pt>
    <dgm:pt modelId="{CE5502B4-1029-4949-97D5-5474FFA8C5FB}" type="pres">
      <dgm:prSet presAssocID="{C9627D36-6E10-4EDB-A73B-2E7AA391683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78E2C43-D6BD-42B5-9511-4CAF2BA02F3C}" type="pres">
      <dgm:prSet presAssocID="{B8659089-067C-4C5B-83C9-71D5733E5CE6}" presName="spacer" presStyleCnt="0"/>
      <dgm:spPr/>
    </dgm:pt>
    <dgm:pt modelId="{F3CC5CA3-A4EC-49C9-AD73-B515B5E08D9E}" type="pres">
      <dgm:prSet presAssocID="{10DD3919-928A-48EB-9D81-CCE6D2EE49C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1AF0C24-99D7-438B-B0B5-586B7FC047DB}" srcId="{6001C8DD-D0DF-4470-8DF8-96260D56E77E}" destId="{10DD3919-928A-48EB-9D81-CCE6D2EE49C4}" srcOrd="2" destOrd="0" parTransId="{A2F8DA1F-8A27-440D-ACE8-2DD3F3DDDF04}" sibTransId="{7B39E7B7-C063-497C-ADBA-C3A2417312C0}"/>
    <dgm:cxn modelId="{8A4F192A-1FCB-4C20-9CE8-86706D17DD05}" type="presOf" srcId="{C9627D36-6E10-4EDB-A73B-2E7AA391683A}" destId="{CE5502B4-1029-4949-97D5-5474FFA8C5FB}" srcOrd="0" destOrd="0" presId="urn:microsoft.com/office/officeart/2005/8/layout/vList2"/>
    <dgm:cxn modelId="{783A8F69-67C3-4D6E-87AA-4B1823640B56}" type="presOf" srcId="{6001C8DD-D0DF-4470-8DF8-96260D56E77E}" destId="{241E6E02-4C15-4FC8-8982-DE84DE73DF62}" srcOrd="0" destOrd="0" presId="urn:microsoft.com/office/officeart/2005/8/layout/vList2"/>
    <dgm:cxn modelId="{D2D45051-D910-4FE1-9698-DC12A9E40AFB}" srcId="{6001C8DD-D0DF-4470-8DF8-96260D56E77E}" destId="{7B155F90-3B4A-4A40-A28A-5226F95E6B88}" srcOrd="0" destOrd="0" parTransId="{B9B576EA-968C-43EA-B1C7-2C599DAC6C67}" sibTransId="{3408BE0E-91D5-4E47-9C00-C3F2E66D7154}"/>
    <dgm:cxn modelId="{10EA5680-FA74-4CE1-9A93-8486B1784FD3}" srcId="{6001C8DD-D0DF-4470-8DF8-96260D56E77E}" destId="{C9627D36-6E10-4EDB-A73B-2E7AA391683A}" srcOrd="1" destOrd="0" parTransId="{266092DC-E5DE-4881-B27B-C6E75F6995C1}" sibTransId="{B8659089-067C-4C5B-83C9-71D5733E5CE6}"/>
    <dgm:cxn modelId="{31448B97-F765-48EF-9298-A43E1A7ED7D0}" type="presOf" srcId="{7B155F90-3B4A-4A40-A28A-5226F95E6B88}" destId="{9BA46516-A91C-4C6D-ADB1-7F02F3AE737D}" srcOrd="0" destOrd="0" presId="urn:microsoft.com/office/officeart/2005/8/layout/vList2"/>
    <dgm:cxn modelId="{0F1046D0-963B-420A-A611-FEF0F7B39188}" type="presOf" srcId="{10DD3919-928A-48EB-9D81-CCE6D2EE49C4}" destId="{F3CC5CA3-A4EC-49C9-AD73-B515B5E08D9E}" srcOrd="0" destOrd="0" presId="urn:microsoft.com/office/officeart/2005/8/layout/vList2"/>
    <dgm:cxn modelId="{1EE22EFC-81E5-4EEF-A0F7-EE2D0A0BA237}" type="presParOf" srcId="{241E6E02-4C15-4FC8-8982-DE84DE73DF62}" destId="{9BA46516-A91C-4C6D-ADB1-7F02F3AE737D}" srcOrd="0" destOrd="0" presId="urn:microsoft.com/office/officeart/2005/8/layout/vList2"/>
    <dgm:cxn modelId="{510BF0C9-D92B-4C02-A513-AB110924F0CF}" type="presParOf" srcId="{241E6E02-4C15-4FC8-8982-DE84DE73DF62}" destId="{55C762DE-79E5-4923-8F9D-3969FD89DFE4}" srcOrd="1" destOrd="0" presId="urn:microsoft.com/office/officeart/2005/8/layout/vList2"/>
    <dgm:cxn modelId="{216B2204-A08F-4063-9B54-AF30CDF83E22}" type="presParOf" srcId="{241E6E02-4C15-4FC8-8982-DE84DE73DF62}" destId="{CE5502B4-1029-4949-97D5-5474FFA8C5FB}" srcOrd="2" destOrd="0" presId="urn:microsoft.com/office/officeart/2005/8/layout/vList2"/>
    <dgm:cxn modelId="{273689B5-664C-4DDB-9223-97BDC6BA9C28}" type="presParOf" srcId="{241E6E02-4C15-4FC8-8982-DE84DE73DF62}" destId="{178E2C43-D6BD-42B5-9511-4CAF2BA02F3C}" srcOrd="3" destOrd="0" presId="urn:microsoft.com/office/officeart/2005/8/layout/vList2"/>
    <dgm:cxn modelId="{AE4A8143-DA52-4098-8A83-4C92A2D95156}" type="presParOf" srcId="{241E6E02-4C15-4FC8-8982-DE84DE73DF62}" destId="{F3CC5CA3-A4EC-49C9-AD73-B515B5E08D9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E0CB4F-BC06-4FF2-BB07-38DA1C21B2C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1A65CC1-E761-4091-AF15-4BC09C87D432}">
      <dgm:prSet/>
      <dgm:spPr/>
      <dgm:t>
        <a:bodyPr/>
        <a:lstStyle/>
        <a:p>
          <a:pPr>
            <a:defRPr cap="all"/>
          </a:pPr>
          <a:r>
            <a:rPr lang="en-US"/>
            <a:t>Comments?</a:t>
          </a:r>
        </a:p>
      </dgm:t>
    </dgm:pt>
    <dgm:pt modelId="{9EE2E7C3-AC62-46F0-9C3D-82900F33CA2A}" type="parTrans" cxnId="{35D15DE1-080F-47D8-8D31-69C2A34909B8}">
      <dgm:prSet/>
      <dgm:spPr/>
      <dgm:t>
        <a:bodyPr/>
        <a:lstStyle/>
        <a:p>
          <a:endParaRPr lang="en-US"/>
        </a:p>
      </dgm:t>
    </dgm:pt>
    <dgm:pt modelId="{B8A5E731-05C7-45E7-9C45-B7FFCBC1DF52}" type="sibTrans" cxnId="{35D15DE1-080F-47D8-8D31-69C2A34909B8}">
      <dgm:prSet/>
      <dgm:spPr/>
      <dgm:t>
        <a:bodyPr/>
        <a:lstStyle/>
        <a:p>
          <a:endParaRPr lang="en-US"/>
        </a:p>
      </dgm:t>
    </dgm:pt>
    <dgm:pt modelId="{15208353-A8E7-4057-9E27-6A90B5922DE4}">
      <dgm:prSet/>
      <dgm:spPr/>
      <dgm:t>
        <a:bodyPr/>
        <a:lstStyle/>
        <a:p>
          <a:pPr>
            <a:defRPr cap="all"/>
          </a:pPr>
          <a:r>
            <a:rPr lang="en-US"/>
            <a:t>Questions?</a:t>
          </a:r>
        </a:p>
      </dgm:t>
    </dgm:pt>
    <dgm:pt modelId="{2304AB9D-B38A-47A1-8311-28F6D6EAF9D9}" type="parTrans" cxnId="{915D386A-7932-4881-91E3-066F20E1D119}">
      <dgm:prSet/>
      <dgm:spPr/>
      <dgm:t>
        <a:bodyPr/>
        <a:lstStyle/>
        <a:p>
          <a:endParaRPr lang="en-US"/>
        </a:p>
      </dgm:t>
    </dgm:pt>
    <dgm:pt modelId="{C48FB4A4-1624-4719-99D3-8AAF5797CDC9}" type="sibTrans" cxnId="{915D386A-7932-4881-91E3-066F20E1D119}">
      <dgm:prSet/>
      <dgm:spPr/>
      <dgm:t>
        <a:bodyPr/>
        <a:lstStyle/>
        <a:p>
          <a:endParaRPr lang="en-US"/>
        </a:p>
      </dgm:t>
    </dgm:pt>
    <dgm:pt modelId="{759A0E99-4B39-4ED7-86B6-E56FB259ECCC}" type="pres">
      <dgm:prSet presAssocID="{5EE0CB4F-BC06-4FF2-BB07-38DA1C21B2C9}" presName="root" presStyleCnt="0">
        <dgm:presLayoutVars>
          <dgm:dir/>
          <dgm:resizeHandles val="exact"/>
        </dgm:presLayoutVars>
      </dgm:prSet>
      <dgm:spPr/>
    </dgm:pt>
    <dgm:pt modelId="{03C92B4E-E68E-4F84-99BB-002DECD577EF}" type="pres">
      <dgm:prSet presAssocID="{E1A65CC1-E761-4091-AF15-4BC09C87D432}" presName="compNode" presStyleCnt="0"/>
      <dgm:spPr/>
    </dgm:pt>
    <dgm:pt modelId="{F8062022-CB58-4B54-9D32-E1E617E2A74B}" type="pres">
      <dgm:prSet presAssocID="{E1A65CC1-E761-4091-AF15-4BC09C87D432}" presName="iconBgRect" presStyleLbl="bgShp" presStyleIdx="0" presStyleCnt="2"/>
      <dgm:spPr/>
    </dgm:pt>
    <dgm:pt modelId="{11638C8F-E6C3-4D0D-A56C-1B10EB72706A}" type="pres">
      <dgm:prSet presAssocID="{E1A65CC1-E761-4091-AF15-4BC09C87D43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C67ADCC8-53F5-4C57-AC25-FB79AD7064BF}" type="pres">
      <dgm:prSet presAssocID="{E1A65CC1-E761-4091-AF15-4BC09C87D432}" presName="spaceRect" presStyleCnt="0"/>
      <dgm:spPr/>
    </dgm:pt>
    <dgm:pt modelId="{3EA11993-DCE9-4E5C-81EE-7E82A5E74119}" type="pres">
      <dgm:prSet presAssocID="{E1A65CC1-E761-4091-AF15-4BC09C87D432}" presName="textRect" presStyleLbl="revTx" presStyleIdx="0" presStyleCnt="2">
        <dgm:presLayoutVars>
          <dgm:chMax val="1"/>
          <dgm:chPref val="1"/>
        </dgm:presLayoutVars>
      </dgm:prSet>
      <dgm:spPr/>
    </dgm:pt>
    <dgm:pt modelId="{EEE6A87F-39BA-435F-BB99-3790183B2B80}" type="pres">
      <dgm:prSet presAssocID="{B8A5E731-05C7-45E7-9C45-B7FFCBC1DF52}" presName="sibTrans" presStyleCnt="0"/>
      <dgm:spPr/>
    </dgm:pt>
    <dgm:pt modelId="{9766978A-380C-4B2C-860A-D0A5276F3C59}" type="pres">
      <dgm:prSet presAssocID="{15208353-A8E7-4057-9E27-6A90B5922DE4}" presName="compNode" presStyleCnt="0"/>
      <dgm:spPr/>
    </dgm:pt>
    <dgm:pt modelId="{880290CE-0791-458D-A6CE-7A8B2204F682}" type="pres">
      <dgm:prSet presAssocID="{15208353-A8E7-4057-9E27-6A90B5922DE4}" presName="iconBgRect" presStyleLbl="bgShp" presStyleIdx="1" presStyleCnt="2"/>
      <dgm:spPr/>
    </dgm:pt>
    <dgm:pt modelId="{37392AF4-CB3B-4543-B265-21491107410B}" type="pres">
      <dgm:prSet presAssocID="{15208353-A8E7-4057-9E27-6A90B5922D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7EF57531-766E-404F-8620-4D53559391A0}" type="pres">
      <dgm:prSet presAssocID="{15208353-A8E7-4057-9E27-6A90B5922DE4}" presName="spaceRect" presStyleCnt="0"/>
      <dgm:spPr/>
    </dgm:pt>
    <dgm:pt modelId="{5311C343-FF06-4EA6-849A-2D65325D663C}" type="pres">
      <dgm:prSet presAssocID="{15208353-A8E7-4057-9E27-6A90B5922DE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F193168-C82E-48D2-9EF3-A21C2C70630A}" type="presOf" srcId="{15208353-A8E7-4057-9E27-6A90B5922DE4}" destId="{5311C343-FF06-4EA6-849A-2D65325D663C}" srcOrd="0" destOrd="0" presId="urn:microsoft.com/office/officeart/2018/5/layout/IconCircleLabelList"/>
    <dgm:cxn modelId="{915D386A-7932-4881-91E3-066F20E1D119}" srcId="{5EE0CB4F-BC06-4FF2-BB07-38DA1C21B2C9}" destId="{15208353-A8E7-4057-9E27-6A90B5922DE4}" srcOrd="1" destOrd="0" parTransId="{2304AB9D-B38A-47A1-8311-28F6D6EAF9D9}" sibTransId="{C48FB4A4-1624-4719-99D3-8AAF5797CDC9}"/>
    <dgm:cxn modelId="{BBA5464A-5B73-4375-AC49-017C8C76F89F}" type="presOf" srcId="{5EE0CB4F-BC06-4FF2-BB07-38DA1C21B2C9}" destId="{759A0E99-4B39-4ED7-86B6-E56FB259ECCC}" srcOrd="0" destOrd="0" presId="urn:microsoft.com/office/officeart/2018/5/layout/IconCircleLabelList"/>
    <dgm:cxn modelId="{83119D81-3A7B-4532-AA9E-43767B5252B0}" type="presOf" srcId="{E1A65CC1-E761-4091-AF15-4BC09C87D432}" destId="{3EA11993-DCE9-4E5C-81EE-7E82A5E74119}" srcOrd="0" destOrd="0" presId="urn:microsoft.com/office/officeart/2018/5/layout/IconCircleLabelList"/>
    <dgm:cxn modelId="{35D15DE1-080F-47D8-8D31-69C2A34909B8}" srcId="{5EE0CB4F-BC06-4FF2-BB07-38DA1C21B2C9}" destId="{E1A65CC1-E761-4091-AF15-4BC09C87D432}" srcOrd="0" destOrd="0" parTransId="{9EE2E7C3-AC62-46F0-9C3D-82900F33CA2A}" sibTransId="{B8A5E731-05C7-45E7-9C45-B7FFCBC1DF52}"/>
    <dgm:cxn modelId="{DD4A6BE4-0B5B-4722-8822-55803AAE3DFC}" type="presParOf" srcId="{759A0E99-4B39-4ED7-86B6-E56FB259ECCC}" destId="{03C92B4E-E68E-4F84-99BB-002DECD577EF}" srcOrd="0" destOrd="0" presId="urn:microsoft.com/office/officeart/2018/5/layout/IconCircleLabelList"/>
    <dgm:cxn modelId="{0A7B2E31-AFB8-46D5-BB28-F03DD71B32F4}" type="presParOf" srcId="{03C92B4E-E68E-4F84-99BB-002DECD577EF}" destId="{F8062022-CB58-4B54-9D32-E1E617E2A74B}" srcOrd="0" destOrd="0" presId="urn:microsoft.com/office/officeart/2018/5/layout/IconCircleLabelList"/>
    <dgm:cxn modelId="{0C3C9A45-A44A-478F-B367-C59E8B252F43}" type="presParOf" srcId="{03C92B4E-E68E-4F84-99BB-002DECD577EF}" destId="{11638C8F-E6C3-4D0D-A56C-1B10EB72706A}" srcOrd="1" destOrd="0" presId="urn:microsoft.com/office/officeart/2018/5/layout/IconCircleLabelList"/>
    <dgm:cxn modelId="{1FE637D3-F9D6-4502-A73E-E2BF2B5824E1}" type="presParOf" srcId="{03C92B4E-E68E-4F84-99BB-002DECD577EF}" destId="{C67ADCC8-53F5-4C57-AC25-FB79AD7064BF}" srcOrd="2" destOrd="0" presId="urn:microsoft.com/office/officeart/2018/5/layout/IconCircleLabelList"/>
    <dgm:cxn modelId="{746D1475-FC7F-4CC0-8710-EE4CF4D4395E}" type="presParOf" srcId="{03C92B4E-E68E-4F84-99BB-002DECD577EF}" destId="{3EA11993-DCE9-4E5C-81EE-7E82A5E74119}" srcOrd="3" destOrd="0" presId="urn:microsoft.com/office/officeart/2018/5/layout/IconCircleLabelList"/>
    <dgm:cxn modelId="{A088B873-6C00-4F5E-B492-E0C17FEEF6F0}" type="presParOf" srcId="{759A0E99-4B39-4ED7-86B6-E56FB259ECCC}" destId="{EEE6A87F-39BA-435F-BB99-3790183B2B80}" srcOrd="1" destOrd="0" presId="urn:microsoft.com/office/officeart/2018/5/layout/IconCircleLabelList"/>
    <dgm:cxn modelId="{70C722EB-FD1F-406F-BF16-528DF1AFFF67}" type="presParOf" srcId="{759A0E99-4B39-4ED7-86B6-E56FB259ECCC}" destId="{9766978A-380C-4B2C-860A-D0A5276F3C59}" srcOrd="2" destOrd="0" presId="urn:microsoft.com/office/officeart/2018/5/layout/IconCircleLabelList"/>
    <dgm:cxn modelId="{06C23E00-71D2-44F0-8067-ADEEB83ADEEB}" type="presParOf" srcId="{9766978A-380C-4B2C-860A-D0A5276F3C59}" destId="{880290CE-0791-458D-A6CE-7A8B2204F682}" srcOrd="0" destOrd="0" presId="urn:microsoft.com/office/officeart/2018/5/layout/IconCircleLabelList"/>
    <dgm:cxn modelId="{C8633164-46DD-41F4-8521-EBA4CC82757F}" type="presParOf" srcId="{9766978A-380C-4B2C-860A-D0A5276F3C59}" destId="{37392AF4-CB3B-4543-B265-21491107410B}" srcOrd="1" destOrd="0" presId="urn:microsoft.com/office/officeart/2018/5/layout/IconCircleLabelList"/>
    <dgm:cxn modelId="{4E684A3B-02D1-4E1A-82C3-D439290FB0C6}" type="presParOf" srcId="{9766978A-380C-4B2C-860A-D0A5276F3C59}" destId="{7EF57531-766E-404F-8620-4D53559391A0}" srcOrd="2" destOrd="0" presId="urn:microsoft.com/office/officeart/2018/5/layout/IconCircleLabelList"/>
    <dgm:cxn modelId="{2C3DF1EE-187B-45B0-B4AF-3122C3FDADF4}" type="presParOf" srcId="{9766978A-380C-4B2C-860A-D0A5276F3C59}" destId="{5311C343-FF06-4EA6-849A-2D65325D663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ACA295-135C-4E35-B3F2-AEF4B7EE628C}">
      <dsp:nvSpPr>
        <dsp:cNvPr id="0" name=""/>
        <dsp:cNvSpPr/>
      </dsp:nvSpPr>
      <dsp:spPr>
        <a:xfrm>
          <a:off x="0" y="2580825"/>
          <a:ext cx="10982090" cy="16933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 have developed AI and ML solutions and techniques that yield practical results for over 20 years, but still feel that this part of the AI/ML landscape is one of the most neglected in the field. My talk will present several applications I have used as testbeds during my PhD research and in two courses I have developed that employ AI in simple robotic applications, one of which I am teaching this semester at SUNY Plattsburgh</a:t>
          </a:r>
        </a:p>
      </dsp:txBody>
      <dsp:txXfrm>
        <a:off x="0" y="2580825"/>
        <a:ext cx="10982090" cy="1693301"/>
      </dsp:txXfrm>
    </dsp:sp>
    <dsp:sp modelId="{E75EE0DE-92A2-4580-AD70-153444785761}">
      <dsp:nvSpPr>
        <dsp:cNvPr id="0" name=""/>
        <dsp:cNvSpPr/>
      </dsp:nvSpPr>
      <dsp:spPr>
        <a:xfrm rot="10800000">
          <a:off x="0" y="1928"/>
          <a:ext cx="10982090" cy="2604297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Have you ever wondered if you could use Artificial Intelligence or Machine Learning for real-world, practical applications in science and industry? It may be easier than you think!</a:t>
          </a:r>
        </a:p>
      </dsp:txBody>
      <dsp:txXfrm rot="10800000">
        <a:off x="0" y="1928"/>
        <a:ext cx="10982090" cy="16921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F4123C-427E-44D1-ADFB-FA50F691C980}">
      <dsp:nvSpPr>
        <dsp:cNvPr id="0" name=""/>
        <dsp:cNvSpPr/>
      </dsp:nvSpPr>
      <dsp:spPr>
        <a:xfrm>
          <a:off x="0" y="2138027"/>
          <a:ext cx="1098209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8F21D-F4FE-4AC3-8E2D-2BE8A35172B1}">
      <dsp:nvSpPr>
        <dsp:cNvPr id="0" name=""/>
        <dsp:cNvSpPr/>
      </dsp:nvSpPr>
      <dsp:spPr>
        <a:xfrm rot="8100000">
          <a:off x="68050" y="492731"/>
          <a:ext cx="314457" cy="314457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D0468-E770-47EC-844C-1E5C7F1B60EB}">
      <dsp:nvSpPr>
        <dsp:cNvPr id="0" name=""/>
        <dsp:cNvSpPr/>
      </dsp:nvSpPr>
      <dsp:spPr>
        <a:xfrm>
          <a:off x="102983" y="527665"/>
          <a:ext cx="244590" cy="24459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FBBFD-E523-4AEE-A2A7-C908B7105B2B}">
      <dsp:nvSpPr>
        <dsp:cNvPr id="0" name=""/>
        <dsp:cNvSpPr/>
      </dsp:nvSpPr>
      <dsp:spPr>
        <a:xfrm>
          <a:off x="447633" y="872315"/>
          <a:ext cx="2283812" cy="126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PGA Folding: My MS Thesis Work</a:t>
          </a:r>
        </a:p>
      </dsp:txBody>
      <dsp:txXfrm>
        <a:off x="447633" y="872315"/>
        <a:ext cx="2283812" cy="1265712"/>
      </dsp:txXfrm>
    </dsp:sp>
    <dsp:sp modelId="{4DBC5872-68C2-4040-BA0B-F76903952D1A}">
      <dsp:nvSpPr>
        <dsp:cNvPr id="0" name=""/>
        <dsp:cNvSpPr/>
      </dsp:nvSpPr>
      <dsp:spPr>
        <a:xfrm>
          <a:off x="447633" y="427605"/>
          <a:ext cx="2283812" cy="44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1987</a:t>
          </a:r>
        </a:p>
      </dsp:txBody>
      <dsp:txXfrm>
        <a:off x="447633" y="427605"/>
        <a:ext cx="2283812" cy="444709"/>
      </dsp:txXfrm>
    </dsp:sp>
    <dsp:sp modelId="{2B97B368-1F94-4BF0-9961-877554E2CB66}">
      <dsp:nvSpPr>
        <dsp:cNvPr id="0" name=""/>
        <dsp:cNvSpPr/>
      </dsp:nvSpPr>
      <dsp:spPr>
        <a:xfrm>
          <a:off x="225278" y="872315"/>
          <a:ext cx="0" cy="1265712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6349F-8A7C-4BE7-8751-E682FE2DBED9}">
      <dsp:nvSpPr>
        <dsp:cNvPr id="0" name=""/>
        <dsp:cNvSpPr/>
      </dsp:nvSpPr>
      <dsp:spPr>
        <a:xfrm>
          <a:off x="184447" y="2098003"/>
          <a:ext cx="80047" cy="8004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A07AD-4D04-4BB7-8A54-EC8046556772}">
      <dsp:nvSpPr>
        <dsp:cNvPr id="0" name=""/>
        <dsp:cNvSpPr/>
      </dsp:nvSpPr>
      <dsp:spPr>
        <a:xfrm rot="18900000">
          <a:off x="1438827" y="3468866"/>
          <a:ext cx="314457" cy="314457"/>
        </a:xfrm>
        <a:prstGeom prst="teardrop">
          <a:avLst>
            <a:gd name="adj" fmla="val 115000"/>
          </a:avLst>
        </a:prstGeom>
        <a:solidFill>
          <a:schemeClr val="accent2">
            <a:hueOff val="507552"/>
            <a:satOff val="-1970"/>
            <a:lumOff val="-1797"/>
            <a:alphaOff val="0"/>
          </a:schemeClr>
        </a:solidFill>
        <a:ln w="12700" cap="flat" cmpd="sng" algn="ctr">
          <a:solidFill>
            <a:schemeClr val="accent2">
              <a:hueOff val="507552"/>
              <a:satOff val="-1970"/>
              <a:lumOff val="-17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4386F4-7F51-43D1-B0EB-FBAECD56C672}">
      <dsp:nvSpPr>
        <dsp:cNvPr id="0" name=""/>
        <dsp:cNvSpPr/>
      </dsp:nvSpPr>
      <dsp:spPr>
        <a:xfrm>
          <a:off x="1473760" y="3503799"/>
          <a:ext cx="244590" cy="24459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DAD4E-1998-416F-A072-7B73BA7272B3}">
      <dsp:nvSpPr>
        <dsp:cNvPr id="0" name=""/>
        <dsp:cNvSpPr/>
      </dsp:nvSpPr>
      <dsp:spPr>
        <a:xfrm>
          <a:off x="1818410" y="2138027"/>
          <a:ext cx="2283812" cy="126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LeOCR: A simple neural-network based algorithm</a:t>
          </a:r>
        </a:p>
      </dsp:txBody>
      <dsp:txXfrm>
        <a:off x="1818410" y="2138027"/>
        <a:ext cx="2283812" cy="1265712"/>
      </dsp:txXfrm>
    </dsp:sp>
    <dsp:sp modelId="{4D80168F-5C2C-4A87-BF3E-29C5FBBBF807}">
      <dsp:nvSpPr>
        <dsp:cNvPr id="0" name=""/>
        <dsp:cNvSpPr/>
      </dsp:nvSpPr>
      <dsp:spPr>
        <a:xfrm>
          <a:off x="1818410" y="3403739"/>
          <a:ext cx="2283812" cy="44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1994</a:t>
          </a:r>
        </a:p>
      </dsp:txBody>
      <dsp:txXfrm>
        <a:off x="1818410" y="3403739"/>
        <a:ext cx="2283812" cy="444709"/>
      </dsp:txXfrm>
    </dsp:sp>
    <dsp:sp modelId="{C655D818-4236-4BB4-BCFF-2F080B22ED77}">
      <dsp:nvSpPr>
        <dsp:cNvPr id="0" name=""/>
        <dsp:cNvSpPr/>
      </dsp:nvSpPr>
      <dsp:spPr>
        <a:xfrm>
          <a:off x="1596055" y="2138027"/>
          <a:ext cx="0" cy="1265712"/>
        </a:xfrm>
        <a:prstGeom prst="line">
          <a:avLst/>
        </a:prstGeom>
        <a:noFill/>
        <a:ln w="12700" cap="flat" cmpd="sng" algn="ctr">
          <a:solidFill>
            <a:schemeClr val="accent2">
              <a:hueOff val="507552"/>
              <a:satOff val="-1970"/>
              <a:lumOff val="-1797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93A077-EDF4-4E38-8923-8F88940DC3E7}">
      <dsp:nvSpPr>
        <dsp:cNvPr id="0" name=""/>
        <dsp:cNvSpPr/>
      </dsp:nvSpPr>
      <dsp:spPr>
        <a:xfrm>
          <a:off x="1555224" y="2098003"/>
          <a:ext cx="80047" cy="80047"/>
        </a:xfrm>
        <a:prstGeom prst="ellipse">
          <a:avLst/>
        </a:prstGeom>
        <a:solidFill>
          <a:schemeClr val="accent2">
            <a:hueOff val="507552"/>
            <a:satOff val="-1970"/>
            <a:lumOff val="-179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F343E4-71F1-4F04-AD32-53DE36C7C8E3}">
      <dsp:nvSpPr>
        <dsp:cNvPr id="0" name=""/>
        <dsp:cNvSpPr/>
      </dsp:nvSpPr>
      <dsp:spPr>
        <a:xfrm rot="8100000">
          <a:off x="2809603" y="492731"/>
          <a:ext cx="314457" cy="314457"/>
        </a:xfrm>
        <a:prstGeom prst="teardrop">
          <a:avLst>
            <a:gd name="adj" fmla="val 115000"/>
          </a:avLst>
        </a:prstGeom>
        <a:solidFill>
          <a:schemeClr val="accent2">
            <a:hueOff val="1015104"/>
            <a:satOff val="-3939"/>
            <a:lumOff val="-3595"/>
            <a:alphaOff val="0"/>
          </a:schemeClr>
        </a:solidFill>
        <a:ln w="12700" cap="flat" cmpd="sng" algn="ctr">
          <a:solidFill>
            <a:schemeClr val="accent2">
              <a:hueOff val="1015104"/>
              <a:satOff val="-3939"/>
              <a:lumOff val="-35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63416D-82D4-4814-9E0E-57CF5C8472C0}">
      <dsp:nvSpPr>
        <dsp:cNvPr id="0" name=""/>
        <dsp:cNvSpPr/>
      </dsp:nvSpPr>
      <dsp:spPr>
        <a:xfrm>
          <a:off x="2844537" y="527665"/>
          <a:ext cx="244590" cy="24459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B44F1-9F0F-4132-8BFC-C7AD368C5D1B}">
      <dsp:nvSpPr>
        <dsp:cNvPr id="0" name=""/>
        <dsp:cNvSpPr/>
      </dsp:nvSpPr>
      <dsp:spPr>
        <a:xfrm>
          <a:off x="3189187" y="872315"/>
          <a:ext cx="2283812" cy="126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Scouting: My PhD work</a:t>
          </a:r>
        </a:p>
      </dsp:txBody>
      <dsp:txXfrm>
        <a:off x="3189187" y="872315"/>
        <a:ext cx="2283812" cy="1265712"/>
      </dsp:txXfrm>
    </dsp:sp>
    <dsp:sp modelId="{10DCDE48-E62F-4B88-8C58-EA67EC71D36E}">
      <dsp:nvSpPr>
        <dsp:cNvPr id="0" name=""/>
        <dsp:cNvSpPr/>
      </dsp:nvSpPr>
      <dsp:spPr>
        <a:xfrm>
          <a:off x="3189187" y="427605"/>
          <a:ext cx="2283812" cy="44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1998</a:t>
          </a:r>
        </a:p>
      </dsp:txBody>
      <dsp:txXfrm>
        <a:off x="3189187" y="427605"/>
        <a:ext cx="2283812" cy="444709"/>
      </dsp:txXfrm>
    </dsp:sp>
    <dsp:sp modelId="{002C6E34-A3DE-4468-9692-5E628198D831}">
      <dsp:nvSpPr>
        <dsp:cNvPr id="0" name=""/>
        <dsp:cNvSpPr/>
      </dsp:nvSpPr>
      <dsp:spPr>
        <a:xfrm>
          <a:off x="2966832" y="872315"/>
          <a:ext cx="0" cy="1265712"/>
        </a:xfrm>
        <a:prstGeom prst="line">
          <a:avLst/>
        </a:prstGeom>
        <a:noFill/>
        <a:ln w="12700" cap="flat" cmpd="sng" algn="ctr">
          <a:solidFill>
            <a:schemeClr val="accent2">
              <a:hueOff val="1015104"/>
              <a:satOff val="-3939"/>
              <a:lumOff val="-3595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06A5A-AC6D-4EFD-939B-210CF7090646}">
      <dsp:nvSpPr>
        <dsp:cNvPr id="0" name=""/>
        <dsp:cNvSpPr/>
      </dsp:nvSpPr>
      <dsp:spPr>
        <a:xfrm>
          <a:off x="2926001" y="2098003"/>
          <a:ext cx="80047" cy="80047"/>
        </a:xfrm>
        <a:prstGeom prst="ellipse">
          <a:avLst/>
        </a:prstGeom>
        <a:solidFill>
          <a:schemeClr val="accent2">
            <a:hueOff val="1015104"/>
            <a:satOff val="-3939"/>
            <a:lumOff val="-359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EA31E-1E94-4B0D-BF11-AA22D623D3C5}">
      <dsp:nvSpPr>
        <dsp:cNvPr id="0" name=""/>
        <dsp:cNvSpPr/>
      </dsp:nvSpPr>
      <dsp:spPr>
        <a:xfrm rot="18900000">
          <a:off x="4180380" y="3468866"/>
          <a:ext cx="314457" cy="314457"/>
        </a:xfrm>
        <a:prstGeom prst="teardrop">
          <a:avLst>
            <a:gd name="adj" fmla="val 115000"/>
          </a:avLst>
        </a:prstGeom>
        <a:solidFill>
          <a:schemeClr val="accent2">
            <a:hueOff val="1522656"/>
            <a:satOff val="-5909"/>
            <a:lumOff val="-5392"/>
            <a:alphaOff val="0"/>
          </a:schemeClr>
        </a:solidFill>
        <a:ln w="12700" cap="flat" cmpd="sng" algn="ctr">
          <a:solidFill>
            <a:schemeClr val="accent2">
              <a:hueOff val="1522656"/>
              <a:satOff val="-5909"/>
              <a:lumOff val="-5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9C06D-7229-4793-B13B-5A4301658144}">
      <dsp:nvSpPr>
        <dsp:cNvPr id="0" name=""/>
        <dsp:cNvSpPr/>
      </dsp:nvSpPr>
      <dsp:spPr>
        <a:xfrm>
          <a:off x="4215313" y="3503799"/>
          <a:ext cx="244590" cy="24459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DF0B0D-7277-4950-88E3-1E6BE4C67533}">
      <dsp:nvSpPr>
        <dsp:cNvPr id="0" name=""/>
        <dsp:cNvSpPr/>
      </dsp:nvSpPr>
      <dsp:spPr>
        <a:xfrm>
          <a:off x="4559963" y="2138027"/>
          <a:ext cx="2283812" cy="126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EE295 (UVM): Intro to Neural Network-based Control of Robotic Manipulators</a:t>
          </a:r>
        </a:p>
      </dsp:txBody>
      <dsp:txXfrm>
        <a:off x="4559963" y="2138027"/>
        <a:ext cx="2283812" cy="1265712"/>
      </dsp:txXfrm>
    </dsp:sp>
    <dsp:sp modelId="{757492E1-C1BC-4A91-BFD1-2991EDE8F30A}">
      <dsp:nvSpPr>
        <dsp:cNvPr id="0" name=""/>
        <dsp:cNvSpPr/>
      </dsp:nvSpPr>
      <dsp:spPr>
        <a:xfrm>
          <a:off x="4559963" y="3403739"/>
          <a:ext cx="2283812" cy="44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2001</a:t>
          </a:r>
        </a:p>
      </dsp:txBody>
      <dsp:txXfrm>
        <a:off x="4559963" y="3403739"/>
        <a:ext cx="2283812" cy="444709"/>
      </dsp:txXfrm>
    </dsp:sp>
    <dsp:sp modelId="{F786238A-20F8-4F60-9384-5B1D470F9356}">
      <dsp:nvSpPr>
        <dsp:cNvPr id="0" name=""/>
        <dsp:cNvSpPr/>
      </dsp:nvSpPr>
      <dsp:spPr>
        <a:xfrm>
          <a:off x="4337609" y="2138027"/>
          <a:ext cx="0" cy="1265712"/>
        </a:xfrm>
        <a:prstGeom prst="line">
          <a:avLst/>
        </a:prstGeom>
        <a:noFill/>
        <a:ln w="12700" cap="flat" cmpd="sng" algn="ctr">
          <a:solidFill>
            <a:schemeClr val="accent2">
              <a:hueOff val="1522656"/>
              <a:satOff val="-5909"/>
              <a:lumOff val="-539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1E4FC-9011-4A3F-943F-50CE1834E3BA}">
      <dsp:nvSpPr>
        <dsp:cNvPr id="0" name=""/>
        <dsp:cNvSpPr/>
      </dsp:nvSpPr>
      <dsp:spPr>
        <a:xfrm>
          <a:off x="4296777" y="2098003"/>
          <a:ext cx="80047" cy="80047"/>
        </a:xfrm>
        <a:prstGeom prst="ellipse">
          <a:avLst/>
        </a:prstGeom>
        <a:solidFill>
          <a:schemeClr val="accent2">
            <a:hueOff val="1522656"/>
            <a:satOff val="-5909"/>
            <a:lumOff val="-539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9D794C-0F47-462B-93CB-C0A6C9DFAB8B}">
      <dsp:nvSpPr>
        <dsp:cNvPr id="0" name=""/>
        <dsp:cNvSpPr/>
      </dsp:nvSpPr>
      <dsp:spPr>
        <a:xfrm rot="8100000">
          <a:off x="5551157" y="492731"/>
          <a:ext cx="314457" cy="314457"/>
        </a:xfrm>
        <a:prstGeom prst="teardrop">
          <a:avLst>
            <a:gd name="adj" fmla="val 115000"/>
          </a:avLst>
        </a:prstGeom>
        <a:solidFill>
          <a:schemeClr val="accent2">
            <a:hueOff val="2030208"/>
            <a:satOff val="-7879"/>
            <a:lumOff val="-7189"/>
            <a:alphaOff val="0"/>
          </a:schemeClr>
        </a:solidFill>
        <a:ln w="12700" cap="flat" cmpd="sng" algn="ctr">
          <a:solidFill>
            <a:schemeClr val="accent2">
              <a:hueOff val="2030208"/>
              <a:satOff val="-7879"/>
              <a:lumOff val="-71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3B3D3-E6B2-4353-B860-61F19597ED88}">
      <dsp:nvSpPr>
        <dsp:cNvPr id="0" name=""/>
        <dsp:cNvSpPr/>
      </dsp:nvSpPr>
      <dsp:spPr>
        <a:xfrm>
          <a:off x="5586090" y="527665"/>
          <a:ext cx="244590" cy="24459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23565-B409-4073-AA18-5A4BCE04C281}">
      <dsp:nvSpPr>
        <dsp:cNvPr id="0" name=""/>
        <dsp:cNvSpPr/>
      </dsp:nvSpPr>
      <dsp:spPr>
        <a:xfrm>
          <a:off x="5930740" y="872315"/>
          <a:ext cx="2283812" cy="126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Sub-pixel Pattern Alignment</a:t>
          </a:r>
        </a:p>
      </dsp:txBody>
      <dsp:txXfrm>
        <a:off x="5930740" y="872315"/>
        <a:ext cx="2283812" cy="1265712"/>
      </dsp:txXfrm>
    </dsp:sp>
    <dsp:sp modelId="{9F90F2D3-9FA4-45B5-AB34-D2A82E5CC412}">
      <dsp:nvSpPr>
        <dsp:cNvPr id="0" name=""/>
        <dsp:cNvSpPr/>
      </dsp:nvSpPr>
      <dsp:spPr>
        <a:xfrm>
          <a:off x="5930740" y="427605"/>
          <a:ext cx="2283812" cy="44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2009</a:t>
          </a:r>
        </a:p>
      </dsp:txBody>
      <dsp:txXfrm>
        <a:off x="5930740" y="427605"/>
        <a:ext cx="2283812" cy="444709"/>
      </dsp:txXfrm>
    </dsp:sp>
    <dsp:sp modelId="{B3DAE12C-E0D4-41EE-9463-D642BBD8F341}">
      <dsp:nvSpPr>
        <dsp:cNvPr id="0" name=""/>
        <dsp:cNvSpPr/>
      </dsp:nvSpPr>
      <dsp:spPr>
        <a:xfrm>
          <a:off x="5708385" y="872315"/>
          <a:ext cx="0" cy="1265712"/>
        </a:xfrm>
        <a:prstGeom prst="line">
          <a:avLst/>
        </a:prstGeom>
        <a:noFill/>
        <a:ln w="12700" cap="flat" cmpd="sng" algn="ctr">
          <a:solidFill>
            <a:schemeClr val="accent2">
              <a:hueOff val="2030208"/>
              <a:satOff val="-7879"/>
              <a:lumOff val="-7189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DB009-943E-44A9-AC2C-DB3B6D24D783}">
      <dsp:nvSpPr>
        <dsp:cNvPr id="0" name=""/>
        <dsp:cNvSpPr/>
      </dsp:nvSpPr>
      <dsp:spPr>
        <a:xfrm>
          <a:off x="5667554" y="2098003"/>
          <a:ext cx="80047" cy="80047"/>
        </a:xfrm>
        <a:prstGeom prst="ellipse">
          <a:avLst/>
        </a:prstGeom>
        <a:solidFill>
          <a:schemeClr val="accent2">
            <a:hueOff val="2030208"/>
            <a:satOff val="-7879"/>
            <a:lumOff val="-718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DEA242-9C01-4B9E-9EC8-F4B77D91C4DF}">
      <dsp:nvSpPr>
        <dsp:cNvPr id="0" name=""/>
        <dsp:cNvSpPr/>
      </dsp:nvSpPr>
      <dsp:spPr>
        <a:xfrm rot="18900000">
          <a:off x="6921933" y="3468866"/>
          <a:ext cx="314457" cy="314457"/>
        </a:xfrm>
        <a:prstGeom prst="teardrop">
          <a:avLst>
            <a:gd name="adj" fmla="val 115000"/>
          </a:avLst>
        </a:prstGeom>
        <a:solidFill>
          <a:schemeClr val="accent2">
            <a:hueOff val="2537759"/>
            <a:satOff val="-9848"/>
            <a:lumOff val="-8987"/>
            <a:alphaOff val="0"/>
          </a:schemeClr>
        </a:solidFill>
        <a:ln w="12700" cap="flat" cmpd="sng" algn="ctr">
          <a:solidFill>
            <a:schemeClr val="accent2">
              <a:hueOff val="2537759"/>
              <a:satOff val="-9848"/>
              <a:lumOff val="-89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D19A8D-A83E-4615-9536-B60D11B4AC5A}">
      <dsp:nvSpPr>
        <dsp:cNvPr id="0" name=""/>
        <dsp:cNvSpPr/>
      </dsp:nvSpPr>
      <dsp:spPr>
        <a:xfrm>
          <a:off x="6956867" y="3503799"/>
          <a:ext cx="244590" cy="24459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C3343-2B2B-4F6E-98A2-6D2873969898}">
      <dsp:nvSpPr>
        <dsp:cNvPr id="0" name=""/>
        <dsp:cNvSpPr/>
      </dsp:nvSpPr>
      <dsp:spPr>
        <a:xfrm>
          <a:off x="7301517" y="2138027"/>
          <a:ext cx="2283812" cy="126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Google and DeepMind: Brighton Beach Lab</a:t>
          </a:r>
        </a:p>
      </dsp:txBody>
      <dsp:txXfrm>
        <a:off x="7301517" y="2138027"/>
        <a:ext cx="2283812" cy="1265712"/>
      </dsp:txXfrm>
    </dsp:sp>
    <dsp:sp modelId="{BF0EC7F8-297B-4EEC-9471-6AB368EFA6F5}">
      <dsp:nvSpPr>
        <dsp:cNvPr id="0" name=""/>
        <dsp:cNvSpPr/>
      </dsp:nvSpPr>
      <dsp:spPr>
        <a:xfrm>
          <a:off x="7301517" y="3403739"/>
          <a:ext cx="2283812" cy="44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2020</a:t>
          </a:r>
        </a:p>
      </dsp:txBody>
      <dsp:txXfrm>
        <a:off x="7301517" y="3403739"/>
        <a:ext cx="2283812" cy="444709"/>
      </dsp:txXfrm>
    </dsp:sp>
    <dsp:sp modelId="{581FFE16-255F-41AE-AB67-99D428AD414E}">
      <dsp:nvSpPr>
        <dsp:cNvPr id="0" name=""/>
        <dsp:cNvSpPr/>
      </dsp:nvSpPr>
      <dsp:spPr>
        <a:xfrm>
          <a:off x="7079162" y="2138027"/>
          <a:ext cx="0" cy="1265712"/>
        </a:xfrm>
        <a:prstGeom prst="line">
          <a:avLst/>
        </a:prstGeom>
        <a:noFill/>
        <a:ln w="12700" cap="flat" cmpd="sng" algn="ctr">
          <a:solidFill>
            <a:schemeClr val="accent2">
              <a:hueOff val="2537759"/>
              <a:satOff val="-9848"/>
              <a:lumOff val="-8987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1E06C2-3A4A-436A-91C5-1597D428B62E}">
      <dsp:nvSpPr>
        <dsp:cNvPr id="0" name=""/>
        <dsp:cNvSpPr/>
      </dsp:nvSpPr>
      <dsp:spPr>
        <a:xfrm>
          <a:off x="7038331" y="2098003"/>
          <a:ext cx="80047" cy="80047"/>
        </a:xfrm>
        <a:prstGeom prst="ellipse">
          <a:avLst/>
        </a:prstGeom>
        <a:solidFill>
          <a:schemeClr val="accent2">
            <a:hueOff val="2537759"/>
            <a:satOff val="-9848"/>
            <a:lumOff val="-898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5774C-EB5E-48AC-A53A-C1035201F8BE}">
      <dsp:nvSpPr>
        <dsp:cNvPr id="0" name=""/>
        <dsp:cNvSpPr/>
      </dsp:nvSpPr>
      <dsp:spPr>
        <a:xfrm rot="8100000">
          <a:off x="8292710" y="492731"/>
          <a:ext cx="314457" cy="314457"/>
        </a:xfrm>
        <a:prstGeom prst="teardrop">
          <a:avLst>
            <a:gd name="adj" fmla="val 115000"/>
          </a:avLst>
        </a:prstGeom>
        <a:solidFill>
          <a:schemeClr val="accent2">
            <a:hueOff val="3045311"/>
            <a:satOff val="-11818"/>
            <a:lumOff val="-10784"/>
            <a:alphaOff val="0"/>
          </a:schemeClr>
        </a:solidFill>
        <a:ln w="12700" cap="flat" cmpd="sng" algn="ctr">
          <a:solidFill>
            <a:schemeClr val="accent2">
              <a:hueOff val="3045311"/>
              <a:satOff val="-11818"/>
              <a:lumOff val="-10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76E25-9321-4414-9390-26CA8647F839}">
      <dsp:nvSpPr>
        <dsp:cNvPr id="0" name=""/>
        <dsp:cNvSpPr/>
      </dsp:nvSpPr>
      <dsp:spPr>
        <a:xfrm>
          <a:off x="8327644" y="527665"/>
          <a:ext cx="244590" cy="24459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5CD0F-DCC9-4836-8406-F7143EC95400}">
      <dsp:nvSpPr>
        <dsp:cNvPr id="0" name=""/>
        <dsp:cNvSpPr/>
      </dsp:nvSpPr>
      <dsp:spPr>
        <a:xfrm>
          <a:off x="8672294" y="872315"/>
          <a:ext cx="2283812" cy="1265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CSC485B Machine Learning for Robotics</a:t>
          </a:r>
        </a:p>
      </dsp:txBody>
      <dsp:txXfrm>
        <a:off x="8672294" y="872315"/>
        <a:ext cx="2283812" cy="1265712"/>
      </dsp:txXfrm>
    </dsp:sp>
    <dsp:sp modelId="{F0770AE8-60E7-4FB9-91F2-FFABC370A345}">
      <dsp:nvSpPr>
        <dsp:cNvPr id="0" name=""/>
        <dsp:cNvSpPr/>
      </dsp:nvSpPr>
      <dsp:spPr>
        <a:xfrm>
          <a:off x="8672294" y="427605"/>
          <a:ext cx="2283812" cy="4447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2023</a:t>
          </a:r>
        </a:p>
      </dsp:txBody>
      <dsp:txXfrm>
        <a:off x="8672294" y="427605"/>
        <a:ext cx="2283812" cy="444709"/>
      </dsp:txXfrm>
    </dsp:sp>
    <dsp:sp modelId="{05B3CF9B-F940-453B-84F7-63474E6F75BD}">
      <dsp:nvSpPr>
        <dsp:cNvPr id="0" name=""/>
        <dsp:cNvSpPr/>
      </dsp:nvSpPr>
      <dsp:spPr>
        <a:xfrm>
          <a:off x="8449939" y="872315"/>
          <a:ext cx="0" cy="1265712"/>
        </a:xfrm>
        <a:prstGeom prst="line">
          <a:avLst/>
        </a:prstGeom>
        <a:noFill/>
        <a:ln w="12700" cap="flat" cmpd="sng" algn="ctr">
          <a:solidFill>
            <a:schemeClr val="accent2">
              <a:hueOff val="3045311"/>
              <a:satOff val="-11818"/>
              <a:lumOff val="-1078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16C10C-3435-438F-ABE3-97AD2F0063C6}">
      <dsp:nvSpPr>
        <dsp:cNvPr id="0" name=""/>
        <dsp:cNvSpPr/>
      </dsp:nvSpPr>
      <dsp:spPr>
        <a:xfrm>
          <a:off x="8409107" y="2098003"/>
          <a:ext cx="80047" cy="80047"/>
        </a:xfrm>
        <a:prstGeom prst="ellipse">
          <a:avLst/>
        </a:prstGeom>
        <a:solidFill>
          <a:schemeClr val="accent2">
            <a:hueOff val="3045311"/>
            <a:satOff val="-11818"/>
            <a:lumOff val="-1078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A46516-A91C-4C6D-ADB1-7F02F3AE737D}">
      <dsp:nvSpPr>
        <dsp:cNvPr id="0" name=""/>
        <dsp:cNvSpPr/>
      </dsp:nvSpPr>
      <dsp:spPr>
        <a:xfrm>
          <a:off x="0" y="276848"/>
          <a:ext cx="10515600" cy="1212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Note: PRIOR to initiation of motion, great activity is observed in the motor cortex</a:t>
          </a:r>
        </a:p>
      </dsp:txBody>
      <dsp:txXfrm>
        <a:off x="59171" y="336019"/>
        <a:ext cx="10397258" cy="1093778"/>
      </dsp:txXfrm>
    </dsp:sp>
    <dsp:sp modelId="{CE5502B4-1029-4949-97D5-5474FFA8C5FB}">
      <dsp:nvSpPr>
        <dsp:cNvPr id="0" name=""/>
        <dsp:cNvSpPr/>
      </dsp:nvSpPr>
      <dsp:spPr>
        <a:xfrm>
          <a:off x="0" y="1569609"/>
          <a:ext cx="10515600" cy="1212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This is believed to be planning</a:t>
          </a:r>
        </a:p>
      </dsp:txBody>
      <dsp:txXfrm>
        <a:off x="59171" y="1628780"/>
        <a:ext cx="10397258" cy="1093778"/>
      </dsp:txXfrm>
    </dsp:sp>
    <dsp:sp modelId="{F3CC5CA3-A4EC-49C9-AD73-B515B5E08D9E}">
      <dsp:nvSpPr>
        <dsp:cNvPr id="0" name=""/>
        <dsp:cNvSpPr/>
      </dsp:nvSpPr>
      <dsp:spPr>
        <a:xfrm>
          <a:off x="0" y="2862369"/>
          <a:ext cx="10515600" cy="1212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This (or any) planning could be many simultaneous simulations of the motion, waiting for one simulation to “succeed”</a:t>
          </a:r>
        </a:p>
      </dsp:txBody>
      <dsp:txXfrm>
        <a:off x="59171" y="2921540"/>
        <a:ext cx="10397258" cy="10937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62022-CB58-4B54-9D32-E1E617E2A74B}">
      <dsp:nvSpPr>
        <dsp:cNvPr id="0" name=""/>
        <dsp:cNvSpPr/>
      </dsp:nvSpPr>
      <dsp:spPr>
        <a:xfrm>
          <a:off x="2278044" y="33802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638C8F-E6C3-4D0D-A56C-1B10EB72706A}">
      <dsp:nvSpPr>
        <dsp:cNvPr id="0" name=""/>
        <dsp:cNvSpPr/>
      </dsp:nvSpPr>
      <dsp:spPr>
        <a:xfrm>
          <a:off x="2746044" y="80602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11993-DCE9-4E5C-81EE-7E82A5E74119}">
      <dsp:nvSpPr>
        <dsp:cNvPr id="0" name=""/>
        <dsp:cNvSpPr/>
      </dsp:nvSpPr>
      <dsp:spPr>
        <a:xfrm>
          <a:off x="1576044" y="321802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/>
            <a:t>Comments?</a:t>
          </a:r>
        </a:p>
      </dsp:txBody>
      <dsp:txXfrm>
        <a:off x="1576044" y="3218027"/>
        <a:ext cx="3600000" cy="720000"/>
      </dsp:txXfrm>
    </dsp:sp>
    <dsp:sp modelId="{880290CE-0791-458D-A6CE-7A8B2204F682}">
      <dsp:nvSpPr>
        <dsp:cNvPr id="0" name=""/>
        <dsp:cNvSpPr/>
      </dsp:nvSpPr>
      <dsp:spPr>
        <a:xfrm>
          <a:off x="6508045" y="33802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92AF4-CB3B-4543-B265-21491107410B}">
      <dsp:nvSpPr>
        <dsp:cNvPr id="0" name=""/>
        <dsp:cNvSpPr/>
      </dsp:nvSpPr>
      <dsp:spPr>
        <a:xfrm>
          <a:off x="6976045" y="80602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11C343-FF06-4EA6-849A-2D65325D663C}">
      <dsp:nvSpPr>
        <dsp:cNvPr id="0" name=""/>
        <dsp:cNvSpPr/>
      </dsp:nvSpPr>
      <dsp:spPr>
        <a:xfrm>
          <a:off x="5806045" y="321802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/>
            <a:t>Questions?</a:t>
          </a:r>
        </a:p>
      </dsp:txBody>
      <dsp:txXfrm>
        <a:off x="5806045" y="3218027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65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4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7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0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8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3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99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46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0" r:id="rId2"/>
    <p:sldLayoutId id="2147483699" r:id="rId3"/>
    <p:sldLayoutId id="2147483698" r:id="rId4"/>
    <p:sldLayoutId id="2147483697" r:id="rId5"/>
    <p:sldLayoutId id="2147483696" r:id="rId6"/>
    <p:sldLayoutId id="2147483695" r:id="rId7"/>
    <p:sldLayoutId id="2147483694" r:id="rId8"/>
    <p:sldLayoutId id="2147483693" r:id="rId9"/>
    <p:sldLayoutId id="2147483692" r:id="rId10"/>
    <p:sldLayoutId id="214748369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github.com/nedlecky/Scout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lecky.com/brighton-beach-lab/home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dlecky/CSC485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emanticscholar.org/paper/Graph-theoretic-algorithms-for-the-PLA-folding-Lecky-Murphy/7300bcb4e11c71bf844556eccb7520a63ccec94d" TargetMode="External"/><Relationship Id="rId4" Type="http://schemas.openxmlformats.org/officeDocument/2006/relationships/hyperlink" Target="https://en.wikipedia.org/wiki/Clique_proble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dynedalsa.com/en/products/imaging/vision-software/sherlock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6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7" name="Rectangle 6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8" name="Rectangle 70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0F5051C9-7E35-0699-6DF8-73659F31C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" r="1" b="14363"/>
          <a:stretch/>
        </p:blipFill>
        <p:spPr>
          <a:xfrm>
            <a:off x="20" y="1376"/>
            <a:ext cx="6093018" cy="6856624"/>
          </a:xfrm>
          <a:prstGeom prst="rect">
            <a:avLst/>
          </a:prstGeom>
        </p:spPr>
      </p:pic>
      <p:grpSp>
        <p:nvGrpSpPr>
          <p:cNvPr id="99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0" name="Freeform: Shape 73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74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75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76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77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78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8" name="Picture 7" descr="A picture containing person, standing, device, work-clothing&#10;&#10;Description automatically generated">
            <a:extLst>
              <a:ext uri="{FF2B5EF4-FFF2-40B4-BE49-F238E27FC236}">
                <a16:creationId xmlns:a16="http://schemas.microsoft.com/office/drawing/2014/main" id="{2F0CC17C-D410-7792-3884-B4709A02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2" r="1" b="9155"/>
          <a:stretch/>
        </p:blipFill>
        <p:spPr>
          <a:xfrm>
            <a:off x="6079654" y="10"/>
            <a:ext cx="6112346" cy="3442034"/>
          </a:xfrm>
          <a:prstGeom prst="rect">
            <a:avLst/>
          </a:prstGeom>
        </p:spPr>
      </p:pic>
      <p:pic>
        <p:nvPicPr>
          <p:cNvPr id="12" name="Picture 11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59D7CEC0-D968-5B1F-58CC-BA78F427B4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16" r="1" b="5285"/>
          <a:stretch/>
        </p:blipFill>
        <p:spPr>
          <a:xfrm>
            <a:off x="6079654" y="3429000"/>
            <a:ext cx="6112346" cy="3429000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83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6" name="Freeform: Shape 84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86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87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88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89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90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4C9D9D-D11C-8E3A-5D9D-8898A213A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10"/>
            <a:ext cx="10190071" cy="2886892"/>
          </a:xfrm>
        </p:spPr>
        <p:txBody>
          <a:bodyPr anchor="b">
            <a:normAutofit/>
          </a:bodyPr>
          <a:lstStyle/>
          <a:p>
            <a:r>
              <a:rPr lang="en-US" sz="54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Embedding Artificial Intelligence and Machine Learning in Everyday Applications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D8D8F-BAB6-0B7C-4376-D0C0C21E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en-US" sz="2200">
                <a:solidFill>
                  <a:srgbClr val="FFFFFF"/>
                </a:solidFill>
              </a:rPr>
              <a:t>For SUNY Plattsburgh</a:t>
            </a:r>
          </a:p>
          <a:p>
            <a:r>
              <a:rPr lang="en-US" sz="2200">
                <a:solidFill>
                  <a:srgbClr val="FFFFFF"/>
                </a:solidFill>
              </a:rPr>
              <a:t>Dr. Ned Lecky</a:t>
            </a:r>
          </a:p>
          <a:p>
            <a:r>
              <a:rPr lang="en-US" sz="2200">
                <a:solidFill>
                  <a:srgbClr val="FFFFFF"/>
                </a:solidFill>
              </a:rPr>
              <a:t>3/22/2023</a:t>
            </a:r>
          </a:p>
        </p:txBody>
      </p:sp>
      <p:grpSp>
        <p:nvGrpSpPr>
          <p:cNvPr id="112" name="Group 92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113" name="Straight Connector 93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072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2">
            <a:extLst>
              <a:ext uri="{FF2B5EF4-FFF2-40B4-BE49-F238E27FC236}">
                <a16:creationId xmlns:a16="http://schemas.microsoft.com/office/drawing/2014/main" id="{188FA8FF-1DB7-F0B8-7B72-DE83D11A6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 How Do Animals Think?	</a:t>
            </a:r>
          </a:p>
        </p:txBody>
      </p:sp>
      <p:sp>
        <p:nvSpPr>
          <p:cNvPr id="393219" name="Rectangle 3">
            <a:extLst>
              <a:ext uri="{FF2B5EF4-FFF2-40B4-BE49-F238E27FC236}">
                <a16:creationId xmlns:a16="http://schemas.microsoft.com/office/drawing/2014/main" id="{AD40CDB8-7D37-48CE-1421-6909A0830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24100" y="1690688"/>
            <a:ext cx="7543800" cy="3657600"/>
          </a:xfrm>
        </p:spPr>
        <p:txBody>
          <a:bodyPr/>
          <a:lstStyle/>
          <a:p>
            <a:r>
              <a:rPr lang="en-US" altLang="en-US" dirty="0"/>
              <a:t>A Fly</a:t>
            </a:r>
          </a:p>
          <a:p>
            <a:pPr lvl="1"/>
            <a:r>
              <a:rPr lang="en-US" altLang="en-US" dirty="0"/>
              <a:t>1 million neurons</a:t>
            </a:r>
          </a:p>
          <a:p>
            <a:r>
              <a:rPr lang="en-US" altLang="en-US" dirty="0"/>
              <a:t>A chimpanzee</a:t>
            </a:r>
          </a:p>
          <a:p>
            <a:pPr lvl="1"/>
            <a:r>
              <a:rPr lang="en-US" altLang="en-US" dirty="0"/>
              <a:t>25 billion neurons</a:t>
            </a:r>
          </a:p>
          <a:p>
            <a:r>
              <a:rPr lang="en-US" altLang="en-US" dirty="0"/>
              <a:t>A human</a:t>
            </a:r>
          </a:p>
          <a:p>
            <a:pPr lvl="1"/>
            <a:r>
              <a:rPr lang="en-US" altLang="en-US" dirty="0"/>
              <a:t>100 billion neurons</a:t>
            </a:r>
          </a:p>
          <a:p>
            <a:pPr lvl="1"/>
            <a:r>
              <a:rPr lang="en-US" altLang="en-US" dirty="0"/>
              <a:t>the first 20 billion must be uninteresting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385F5-044A-5CD4-1F4F-BC9E554EC71C}"/>
              </a:ext>
            </a:extLst>
          </p:cNvPr>
          <p:cNvSpPr txBox="1"/>
          <p:nvPr/>
        </p:nvSpPr>
        <p:spPr>
          <a:xfrm>
            <a:off x="8628232" y="165070"/>
            <a:ext cx="327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Dissertation Proposal, 1999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E9C50-8D06-558B-15DC-B6B4AB01FD0A}"/>
              </a:ext>
            </a:extLst>
          </p:cNvPr>
          <p:cNvSpPr txBox="1"/>
          <p:nvPr/>
        </p:nvSpPr>
        <p:spPr>
          <a:xfrm>
            <a:off x="5688166" y="2209314"/>
            <a:ext cx="294529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And never blows a landing!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FC3CB-94A0-7DD2-24B4-5F74787C4572}"/>
              </a:ext>
            </a:extLst>
          </p:cNvPr>
          <p:cNvSpPr txBox="1"/>
          <p:nvPr/>
        </p:nvSpPr>
        <p:spPr>
          <a:xfrm>
            <a:off x="6985075" y="5311325"/>
            <a:ext cx="417911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2023:</a:t>
            </a:r>
          </a:p>
          <a:p>
            <a:r>
              <a:rPr lang="en-US" dirty="0"/>
              <a:t>Better phrase- doesn’t get you to human-like intelligence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>
            <a:extLst>
              <a:ext uri="{FF2B5EF4-FFF2-40B4-BE49-F238E27FC236}">
                <a16:creationId xmlns:a16="http://schemas.microsoft.com/office/drawing/2014/main" id="{5257D875-84C8-14AA-BF37-DCFB0FC2C0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Brain Architecture</a:t>
            </a:r>
          </a:p>
        </p:txBody>
      </p:sp>
      <p:graphicFrame>
        <p:nvGraphicFramePr>
          <p:cNvPr id="402436" name="Object 4">
            <a:extLst>
              <a:ext uri="{FF2B5EF4-FFF2-40B4-BE49-F238E27FC236}">
                <a16:creationId xmlns:a16="http://schemas.microsoft.com/office/drawing/2014/main" id="{C8F414C6-7858-4514-FE46-F8F14EADC6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2286000"/>
          <a:ext cx="5562600" cy="334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696560" imgH="2822760" progId="Word.Document.8">
                  <p:embed/>
                </p:oleObj>
              </mc:Choice>
              <mc:Fallback>
                <p:oleObj name="Document" r:id="rId2" imgW="4696560" imgH="2822760" progId="Word.Document.8">
                  <p:embed/>
                  <p:pic>
                    <p:nvPicPr>
                      <p:cNvPr id="402436" name="Object 4">
                        <a:extLst>
                          <a:ext uri="{FF2B5EF4-FFF2-40B4-BE49-F238E27FC236}">
                            <a16:creationId xmlns:a16="http://schemas.microsoft.com/office/drawing/2014/main" id="{C8F414C6-7858-4514-FE46-F8F14EADC6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286000"/>
                        <a:ext cx="5562600" cy="334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437" name="Line 5">
            <a:extLst>
              <a:ext uri="{FF2B5EF4-FFF2-40B4-BE49-F238E27FC236}">
                <a16:creationId xmlns:a16="http://schemas.microsoft.com/office/drawing/2014/main" id="{96A2DCA1-E4DF-913C-4510-35408F8037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1981200"/>
            <a:ext cx="1447800" cy="1295400"/>
          </a:xfrm>
          <a:prstGeom prst="line">
            <a:avLst/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2438" name="Text Box 6">
            <a:extLst>
              <a:ext uri="{FF2B5EF4-FFF2-40B4-BE49-F238E27FC236}">
                <a16:creationId xmlns:a16="http://schemas.microsoft.com/office/drawing/2014/main" id="{B6D5F712-7EE4-3F0A-F720-21F064CEF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3526" y="1633538"/>
            <a:ext cx="24459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 Direction of evolution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A9995-B64B-08BD-F156-09DB4978E0F7}"/>
              </a:ext>
            </a:extLst>
          </p:cNvPr>
          <p:cNvSpPr txBox="1"/>
          <p:nvPr/>
        </p:nvSpPr>
        <p:spPr>
          <a:xfrm>
            <a:off x="8628232" y="165070"/>
            <a:ext cx="327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Dissertation Proposal, 1999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A6CB6F-F6FD-39E6-EA72-E4166EA471DC}"/>
              </a:ext>
            </a:extLst>
          </p:cNvPr>
          <p:cNvSpPr txBox="1"/>
          <p:nvPr/>
        </p:nvSpPr>
        <p:spPr>
          <a:xfrm>
            <a:off x="3266186" y="2002870"/>
            <a:ext cx="2956104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Where all those extra neurons are growing!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>
            <a:extLst>
              <a:ext uri="{FF2B5EF4-FFF2-40B4-BE49-F238E27FC236}">
                <a16:creationId xmlns:a16="http://schemas.microsoft.com/office/drawing/2014/main" id="{26CBA2B8-5E7F-12FF-0C25-C991BDADC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Neocortex</a:t>
            </a:r>
          </a:p>
        </p:txBody>
      </p:sp>
      <p:graphicFrame>
        <p:nvGraphicFramePr>
          <p:cNvPr id="408579" name="Object 3">
            <a:extLst>
              <a:ext uri="{FF2B5EF4-FFF2-40B4-BE49-F238E27FC236}">
                <a16:creationId xmlns:a16="http://schemas.microsoft.com/office/drawing/2014/main" id="{EF215F0B-BA42-1FF7-00E9-14DB235B91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1" y="2514600"/>
          <a:ext cx="5573713" cy="411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4429800" imgH="3267000" progId="Word.Document.8">
                  <p:embed/>
                </p:oleObj>
              </mc:Choice>
              <mc:Fallback>
                <p:oleObj name="Document" r:id="rId2" imgW="4429800" imgH="3267000" progId="Word.Document.8">
                  <p:embed/>
                  <p:pic>
                    <p:nvPicPr>
                      <p:cNvPr id="408579" name="Object 3">
                        <a:extLst>
                          <a:ext uri="{FF2B5EF4-FFF2-40B4-BE49-F238E27FC236}">
                            <a16:creationId xmlns:a16="http://schemas.microsoft.com/office/drawing/2014/main" id="{EF215F0B-BA42-1FF7-00E9-14DB235B91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1" y="2514600"/>
                        <a:ext cx="5573713" cy="411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8580" name="Text Box 4">
            <a:extLst>
              <a:ext uri="{FF2B5EF4-FFF2-40B4-BE49-F238E27FC236}">
                <a16:creationId xmlns:a16="http://schemas.microsoft.com/office/drawing/2014/main" id="{6BDCCC5D-6904-07EF-8869-3D4F916C7A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1" y="1905000"/>
            <a:ext cx="30476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 Why is it so BIG in humans?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DBD1A5-4588-B8CA-9642-AC66E49EC4BA}"/>
              </a:ext>
            </a:extLst>
          </p:cNvPr>
          <p:cNvSpPr txBox="1"/>
          <p:nvPr/>
        </p:nvSpPr>
        <p:spPr>
          <a:xfrm>
            <a:off x="8628232" y="165070"/>
            <a:ext cx="327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Dissertation Proposal, 1999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2">
            <a:extLst>
              <a:ext uri="{FF2B5EF4-FFF2-40B4-BE49-F238E27FC236}">
                <a16:creationId xmlns:a16="http://schemas.microsoft.com/office/drawing/2014/main" id="{B2088F4E-9CDC-8861-DF1A-76E01E001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Neural Macrocolumns</a:t>
            </a:r>
          </a:p>
        </p:txBody>
      </p:sp>
      <p:sp>
        <p:nvSpPr>
          <p:cNvPr id="417795" name="Rectangle 3">
            <a:extLst>
              <a:ext uri="{FF2B5EF4-FFF2-40B4-BE49-F238E27FC236}">
                <a16:creationId xmlns:a16="http://schemas.microsoft.com/office/drawing/2014/main" id="{2227C550-D8CF-4C30-D13F-C26953A961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Controversial organization of the neocortex, but evidence is compelling</a:t>
            </a:r>
          </a:p>
          <a:p>
            <a:r>
              <a:rPr lang="en-US" altLang="en-US"/>
              <a:t>Architecture is cylindrical “modules” of 100-2000 neurons, 0.5 mm in diameter, extending through all 6 cortical layers</a:t>
            </a:r>
          </a:p>
          <a:p>
            <a:r>
              <a:rPr lang="en-US" altLang="en-US"/>
              <a:t>These modules are VERY LOOSELY homogeneous; humans have ~1,000,000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3269B8-F3F4-5E7D-7CBD-5D3F5723760D}"/>
              </a:ext>
            </a:extLst>
          </p:cNvPr>
          <p:cNvSpPr txBox="1"/>
          <p:nvPr/>
        </p:nvSpPr>
        <p:spPr>
          <a:xfrm>
            <a:off x="8628232" y="165070"/>
            <a:ext cx="327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Dissertation Proposal, 1999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D3378-A0DF-455F-59CD-27F3A77232AD}"/>
              </a:ext>
            </a:extLst>
          </p:cNvPr>
          <p:cNvSpPr txBox="1"/>
          <p:nvPr/>
        </p:nvSpPr>
        <p:spPr>
          <a:xfrm>
            <a:off x="3838102" y="5175798"/>
            <a:ext cx="363458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theory to motivate my research!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>
            <a:extLst>
              <a:ext uri="{FF2B5EF4-FFF2-40B4-BE49-F238E27FC236}">
                <a16:creationId xmlns:a16="http://schemas.microsoft.com/office/drawing/2014/main" id="{D91171D6-FBFA-92E6-2A80-F7F7FADA54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Might These Modules Do?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2E938-3080-C155-A8CB-445061240566}"/>
              </a:ext>
            </a:extLst>
          </p:cNvPr>
          <p:cNvSpPr txBox="1"/>
          <p:nvPr/>
        </p:nvSpPr>
        <p:spPr>
          <a:xfrm>
            <a:off x="8628232" y="165070"/>
            <a:ext cx="327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Dissertation Proposal, 1999</a:t>
            </a:r>
          </a:p>
        </p:txBody>
      </p:sp>
      <p:graphicFrame>
        <p:nvGraphicFramePr>
          <p:cNvPr id="418821" name="Rectangle 3">
            <a:extLst>
              <a:ext uri="{FF2B5EF4-FFF2-40B4-BE49-F238E27FC236}">
                <a16:creationId xmlns:a16="http://schemas.microsoft.com/office/drawing/2014/main" id="{79C3B6D5-15F5-63FD-2BB2-84D69716B4CC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>
            <a:extLst>
              <a:ext uri="{FF2B5EF4-FFF2-40B4-BE49-F238E27FC236}">
                <a16:creationId xmlns:a16="http://schemas.microsoft.com/office/drawing/2014/main" id="{1809B25A-A2EB-A37B-E220-1B754EEACA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Digital Macrocolumn: Scout</a:t>
            </a:r>
          </a:p>
        </p:txBody>
      </p:sp>
      <p:sp>
        <p:nvSpPr>
          <p:cNvPr id="394243" name="Rectangle 3">
            <a:extLst>
              <a:ext uri="{FF2B5EF4-FFF2-40B4-BE49-F238E27FC236}">
                <a16:creationId xmlns:a16="http://schemas.microsoft.com/office/drawing/2014/main" id="{671DE452-58FE-21E3-C07B-830C96813A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38400" y="1600200"/>
            <a:ext cx="7543800" cy="3657600"/>
          </a:xfrm>
        </p:spPr>
        <p:txBody>
          <a:bodyPr/>
          <a:lstStyle/>
          <a:p>
            <a:r>
              <a:rPr lang="en-US" altLang="en-US"/>
              <a:t>A “scout” processor makes random forward moves until it hits the goal or is reset</a:t>
            </a:r>
          </a:p>
          <a:p>
            <a:r>
              <a:rPr lang="en-US" altLang="en-US"/>
              <a:t>It has limited ability to avoid backtracking</a:t>
            </a:r>
          </a:p>
          <a:p>
            <a:r>
              <a:rPr lang="en-US" altLang="en-US"/>
              <a:t>Advantages</a:t>
            </a:r>
          </a:p>
          <a:p>
            <a:pPr lvl="1"/>
            <a:r>
              <a:rPr lang="en-US" altLang="en-US"/>
              <a:t>no coordination overhead</a:t>
            </a:r>
          </a:p>
          <a:p>
            <a:pPr lvl="1"/>
            <a:r>
              <a:rPr lang="en-US" altLang="en-US"/>
              <a:t>simple design can be built in HARDWARE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18C3EF-F8A3-5A55-AA9C-60A78991A009}"/>
              </a:ext>
            </a:extLst>
          </p:cNvPr>
          <p:cNvSpPr txBox="1"/>
          <p:nvPr/>
        </p:nvSpPr>
        <p:spPr>
          <a:xfrm>
            <a:off x="8628232" y="165070"/>
            <a:ext cx="327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Dissertation Proposal, 1999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8D784-4B83-8EE5-5297-2CCDA6BF4C4D}"/>
              </a:ext>
            </a:extLst>
          </p:cNvPr>
          <p:cNvSpPr txBox="1"/>
          <p:nvPr/>
        </p:nvSpPr>
        <p:spPr>
          <a:xfrm>
            <a:off x="1977403" y="5579834"/>
            <a:ext cx="604723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Generalized parallel Monte Carlo coordinated in hardware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id="{AFBDB3D7-3F0F-16C0-2D05-EBF610F8C9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Scout Block Diagram</a:t>
            </a:r>
          </a:p>
        </p:txBody>
      </p:sp>
      <p:graphicFrame>
        <p:nvGraphicFramePr>
          <p:cNvPr id="407555" name="Object 3">
            <a:extLst>
              <a:ext uri="{FF2B5EF4-FFF2-40B4-BE49-F238E27FC236}">
                <a16:creationId xmlns:a16="http://schemas.microsoft.com/office/drawing/2014/main" id="{3FB34562-206C-302F-3ADE-C1D7906DA9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1905001"/>
          <a:ext cx="5867400" cy="439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" r:id="rId2" imgW="4521098" imgH="3383890" progId="PowerPoint.Slide.8">
                  <p:embed/>
                </p:oleObj>
              </mc:Choice>
              <mc:Fallback>
                <p:oleObj name="Slide" r:id="rId2" imgW="4521098" imgH="3383890" progId="PowerPoint.Slide.8">
                  <p:embed/>
                  <p:pic>
                    <p:nvPicPr>
                      <p:cNvPr id="407555" name="Object 3">
                        <a:extLst>
                          <a:ext uri="{FF2B5EF4-FFF2-40B4-BE49-F238E27FC236}">
                            <a16:creationId xmlns:a16="http://schemas.microsoft.com/office/drawing/2014/main" id="{3FB34562-206C-302F-3ADE-C1D7906DA9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1905001"/>
                        <a:ext cx="5867400" cy="439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4362066-E900-EDC0-AEFD-2F59C7B700B2}"/>
              </a:ext>
            </a:extLst>
          </p:cNvPr>
          <p:cNvSpPr txBox="1"/>
          <p:nvPr/>
        </p:nvSpPr>
        <p:spPr>
          <a:xfrm>
            <a:off x="8628232" y="165070"/>
            <a:ext cx="3271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Dissertation Proposal, 1999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0E11FE-8B1E-79B1-E354-87F44D2B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EE27F-3011-7D39-2AFF-9FA6AA5A0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Scouting looked very promising for solving decision problems that had no obvious strategy or algorithm</a:t>
            </a:r>
          </a:p>
          <a:p>
            <a:pPr>
              <a:lnSpc>
                <a:spcPct val="100000"/>
              </a:lnSpc>
            </a:pPr>
            <a:r>
              <a:rPr lang="en-US" sz="1500"/>
              <a:t>The concept has been used by many others to solve decision problems</a:t>
            </a:r>
          </a:p>
          <a:p>
            <a:pPr>
              <a:lnSpc>
                <a:spcPct val="100000"/>
              </a:lnSpc>
            </a:pPr>
            <a:r>
              <a:rPr lang="en-US" sz="1500"/>
              <a:t>It is simple and straightforward to code, and many times a software simulation of this parallel hardware approach is good enough for solving real-world problems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Uses: I built a system for BioTek Instruments in Winooski VT that was based on the idea for scheduling robotic handling of blood samples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No idea if they kept the idea or scrubbed it, but Agilent bought them in 2019 for &gt;$1B (NOT that I helped!!!)</a:t>
            </a:r>
          </a:p>
          <a:p>
            <a:pPr>
              <a:lnSpc>
                <a:spcPct val="100000"/>
              </a:lnSpc>
            </a:pPr>
            <a:r>
              <a:rPr lang="en-US" sz="1500"/>
              <a:t>More code: </a:t>
            </a:r>
            <a:r>
              <a:rPr lang="en-US" sz="1500">
                <a:hlinkClick r:id="rId2"/>
              </a:rPr>
              <a:t>https://github.com/nedlecky/Scouting</a:t>
            </a:r>
            <a:endParaRPr lang="en-US" sz="1500"/>
          </a:p>
          <a:p>
            <a:pPr marL="0" indent="0">
              <a:lnSpc>
                <a:spcPct val="100000"/>
              </a:lnSpc>
              <a:buNone/>
            </a:pPr>
            <a:endParaRPr lang="en-US" sz="1500"/>
          </a:p>
        </p:txBody>
      </p:sp>
      <p:pic>
        <p:nvPicPr>
          <p:cNvPr id="45" name="Picture 4" descr="Many question marks on black background">
            <a:extLst>
              <a:ext uri="{FF2B5EF4-FFF2-40B4-BE49-F238E27FC236}">
                <a16:creationId xmlns:a16="http://schemas.microsoft.com/office/drawing/2014/main" id="{9FCDD8D2-CAF9-1D53-A6E9-03CEA8AD76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95" r="2" b="2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46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7" name="Freeform: Shape 25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26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27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28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29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30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1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24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25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8" name="Top Left">
            <a:extLst>
              <a:ext uri="{FF2B5EF4-FFF2-40B4-BE49-F238E27FC236}">
                <a16:creationId xmlns:a16="http://schemas.microsoft.com/office/drawing/2014/main" id="{DC655204-C06A-4A55-9BB4-C79C4AF9D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83BC876-5C0C-438A-8928-B1EC2E1E4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B9B3EEC1-86B7-4DB1-AB38-E2D749392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BEB2CD0B-3D3E-4CF3-92F5-7AE77C22C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01561934-15F2-4620-A65F-28EB73CD7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DB9278E2-D464-4DE2-B229-D3D02ED2B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67AA3CE0-412D-4C03-9203-878479E0A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85785346-E446-47E2-B3DD-C1C561E68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21">
              <a:extLst>
                <a:ext uri="{FF2B5EF4-FFF2-40B4-BE49-F238E27FC236}">
                  <a16:creationId xmlns:a16="http://schemas.microsoft.com/office/drawing/2014/main" id="{0F6388E0-BD20-4901-B128-88D3D56A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C05636-0A20-0DCF-9ADB-24894392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r>
              <a:rPr lang="en-US"/>
              <a:t>Pattern Alignment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0949E-02D2-C67E-2C95-5E50454C2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If your pattern is misaligned by some fractions of pixels, can you estimate what the fraction is?</a:t>
            </a:r>
          </a:p>
          <a:p>
            <a:pPr>
              <a:lnSpc>
                <a:spcPct val="100000"/>
              </a:lnSpc>
            </a:pPr>
            <a:r>
              <a:rPr lang="en-US" sz="1700"/>
              <a:t>Problem is very important in semiconductor wafer alignment and many manufacturing and robotics applications</a:t>
            </a:r>
          </a:p>
          <a:p>
            <a:pPr>
              <a:lnSpc>
                <a:spcPct val="100000"/>
              </a:lnSpc>
            </a:pPr>
            <a:r>
              <a:rPr lang="en-US" sz="1700"/>
              <a:t>Can we estimate actual centroid when we are off by some fraction of a pixel and subject to noise</a:t>
            </a:r>
          </a:p>
          <a:p>
            <a:pPr>
              <a:lnSpc>
                <a:spcPct val="100000"/>
              </a:lnSpc>
            </a:pPr>
            <a:r>
              <a:rPr lang="en-US" sz="1700"/>
              <a:t>Developed many techniques both computational and ML/training-based</a:t>
            </a:r>
          </a:p>
          <a:p>
            <a:pPr>
              <a:lnSpc>
                <a:spcPct val="100000"/>
              </a:lnSpc>
            </a:pPr>
            <a:r>
              <a:rPr lang="en-US" sz="1700"/>
              <a:t>Code incorporated in several products sold in Machine Vision marketplace</a:t>
            </a:r>
          </a:p>
          <a:p>
            <a:pPr>
              <a:lnSpc>
                <a:spcPct val="100000"/>
              </a:lnSpc>
            </a:pPr>
            <a:endParaRPr lang="en-US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3D2CA-50F5-1493-F2DD-0A163D05F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4" r="12298" b="2"/>
          <a:stretch/>
        </p:blipFill>
        <p:spPr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4C476EAB-383B-48F9-B661-B049EB50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46" name="Freeform: Shape 24">
              <a:extLst>
                <a:ext uri="{FF2B5EF4-FFF2-40B4-BE49-F238E27FC236}">
                  <a16:creationId xmlns:a16="http://schemas.microsoft.com/office/drawing/2014/main" id="{3045FFB7-76A2-4C6F-A15F-23BF1597C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F4E5EB5B-D417-4B20-9CBE-F3DCCA5F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7" name="Freeform: Shape 27">
                <a:extLst>
                  <a:ext uri="{FF2B5EF4-FFF2-40B4-BE49-F238E27FC236}">
                    <a16:creationId xmlns:a16="http://schemas.microsoft.com/office/drawing/2014/main" id="{56643958-DAAD-4611-BCC7-9BDB5917C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28">
                <a:extLst>
                  <a:ext uri="{FF2B5EF4-FFF2-40B4-BE49-F238E27FC236}">
                    <a16:creationId xmlns:a16="http://schemas.microsoft.com/office/drawing/2014/main" id="{263D00C7-B9D3-4681-8C55-F137CBD364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29">
                <a:extLst>
                  <a:ext uri="{FF2B5EF4-FFF2-40B4-BE49-F238E27FC236}">
                    <a16:creationId xmlns:a16="http://schemas.microsoft.com/office/drawing/2014/main" id="{0539B678-9BB9-4639-B9A4-4511639BB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30">
                <a:extLst>
                  <a:ext uri="{FF2B5EF4-FFF2-40B4-BE49-F238E27FC236}">
                    <a16:creationId xmlns:a16="http://schemas.microsoft.com/office/drawing/2014/main" id="{C14F8CDF-D0D2-43AD-A7AB-0871C24A6E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31">
                <a:extLst>
                  <a:ext uri="{FF2B5EF4-FFF2-40B4-BE49-F238E27FC236}">
                    <a16:creationId xmlns:a16="http://schemas.microsoft.com/office/drawing/2014/main" id="{25D54C27-D98D-4E8C-87BD-E0ECAB3BAE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32">
                <a:extLst>
                  <a:ext uri="{FF2B5EF4-FFF2-40B4-BE49-F238E27FC236}">
                    <a16:creationId xmlns:a16="http://schemas.microsoft.com/office/drawing/2014/main" id="{CA10EDED-B646-4197-BF0C-C4A83018BA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33">
                <a:extLst>
                  <a:ext uri="{FF2B5EF4-FFF2-40B4-BE49-F238E27FC236}">
                    <a16:creationId xmlns:a16="http://schemas.microsoft.com/office/drawing/2014/main" id="{B9B3D029-DC96-4655-89E2-D9387B3D5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4" name="Freeform: Shape 26">
              <a:extLst>
                <a:ext uri="{FF2B5EF4-FFF2-40B4-BE49-F238E27FC236}">
                  <a16:creationId xmlns:a16="http://schemas.microsoft.com/office/drawing/2014/main" id="{EF12D98D-E6A5-437D-830E-C5C0E7ACE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40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66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1DAC30-8162-68AB-B6AF-17DE37E54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anchor="ctr">
            <a:normAutofit/>
          </a:bodyPr>
          <a:lstStyle/>
          <a:p>
            <a:r>
              <a:rPr lang="en-US"/>
              <a:t>Neural Network Based Control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E8088-9216-550F-EBC2-02126061C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169025"/>
            <a:ext cx="4977905" cy="209118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I developed and taught EE295 (UVM) in 2001</a:t>
            </a:r>
          </a:p>
          <a:p>
            <a:pPr>
              <a:lnSpc>
                <a:spcPct val="100000"/>
              </a:lnSpc>
            </a:pPr>
            <a:r>
              <a:rPr lang="en-US" sz="1800"/>
              <a:t>Neural network applications were getting a second look in the 1990s</a:t>
            </a:r>
          </a:p>
          <a:p>
            <a:pPr>
              <a:lnSpc>
                <a:spcPct val="100000"/>
              </a:lnSpc>
            </a:pPr>
            <a:r>
              <a:rPr lang="en-US" sz="1800"/>
              <a:t>Learned a crucial concept</a:t>
            </a:r>
          </a:p>
          <a:p>
            <a:pPr lvl="1">
              <a:lnSpc>
                <a:spcPct val="100000"/>
              </a:lnSpc>
            </a:pPr>
            <a:r>
              <a:rPr lang="en-US" sz="1800"/>
              <a:t>Use the “AI” for as small a problem as possible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E7AF26-3BC8-8389-2D54-F97564849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95" y="2396732"/>
            <a:ext cx="7541216" cy="3902579"/>
          </a:xfrm>
          <a:prstGeom prst="rect">
            <a:avLst/>
          </a:prstGeom>
        </p:spPr>
      </p:pic>
      <p:grpSp>
        <p:nvGrpSpPr>
          <p:cNvPr id="76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78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91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6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37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38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4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AF0210-F82F-0B8E-7C68-1E278051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Abstract</a:t>
            </a:r>
            <a:endParaRPr lang="en-US"/>
          </a:p>
        </p:txBody>
      </p:sp>
      <p:grpSp>
        <p:nvGrpSpPr>
          <p:cNvPr id="45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4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4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3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16035980-A014-EC0C-62E4-EDF93A828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9686068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965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18BAD-7B64-B890-42CB-A2DA78D3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087571"/>
            <a:ext cx="4795282" cy="203194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EE295: Neural Control for Robotics, 1999</a:t>
            </a:r>
          </a:p>
        </p:txBody>
      </p:sp>
      <p:pic>
        <p:nvPicPr>
          <p:cNvPr id="7" name="Picture 6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E95F8150-2EC1-45C4-2216-89AA26E41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" r="3" b="3"/>
          <a:stretch/>
        </p:blipFill>
        <p:spPr>
          <a:xfrm>
            <a:off x="198741" y="10"/>
            <a:ext cx="3946953" cy="3919684"/>
          </a:xfrm>
          <a:prstGeom prst="rect">
            <a:avLst/>
          </a:prstGeom>
        </p:spPr>
      </p:pic>
      <p:grpSp>
        <p:nvGrpSpPr>
          <p:cNvPr id="46" name="Top left">
            <a:extLst>
              <a:ext uri="{FF2B5EF4-FFF2-40B4-BE49-F238E27FC236}">
                <a16:creationId xmlns:a16="http://schemas.microsoft.com/office/drawing/2014/main" id="{64744DEB-5C3D-47E9-A2B2-7B1F63AF5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16721"/>
            <a:ext cx="2198951" cy="3331254"/>
            <a:chOff x="10849" y="15178"/>
            <a:chExt cx="2198951" cy="3331254"/>
          </a:xfrm>
        </p:grpSpPr>
        <p:sp>
          <p:nvSpPr>
            <p:cNvPr id="107" name="Freeform: Shape 46">
              <a:extLst>
                <a:ext uri="{FF2B5EF4-FFF2-40B4-BE49-F238E27FC236}">
                  <a16:creationId xmlns:a16="http://schemas.microsoft.com/office/drawing/2014/main" id="{7A8DE1E7-66DD-42E6-99A7-2F02BA897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F6A8A32-1E2B-43ED-97DF-A3C6E90A1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326A211-4E25-49CC-AEC8-2347CE4DE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1D8704-C272-4624-B50F-5D7B6DB2A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88437DB-3DAD-43C2-8EE8-35346B8DB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D33BA09-C978-49C0-8F65-56A74A28B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98AA943-36A3-4329-8EF5-F1CA13E4D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grpSp>
        <p:nvGrpSpPr>
          <p:cNvPr id="108" name="Bottom Right">
            <a:extLst>
              <a:ext uri="{FF2B5EF4-FFF2-40B4-BE49-F238E27FC236}">
                <a16:creationId xmlns:a16="http://schemas.microsoft.com/office/drawing/2014/main" id="{625147B8-2E89-41AC-915B-E8F843058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64BA88ED-1331-4259-87D5-CD1B2C04C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109" name="Freeform: Shape 57">
                <a:extLst>
                  <a:ext uri="{FF2B5EF4-FFF2-40B4-BE49-F238E27FC236}">
                    <a16:creationId xmlns:a16="http://schemas.microsoft.com/office/drawing/2014/main" id="{FD16970D-5E2F-431E-B59F-C3F6A6572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928CCE2-CDEF-4892-9954-73012803DF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3E708A6-44B4-4E97-B7F6-FD5098C5C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D9E8577-54D1-44E2-8DA5-FC0795B412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FDC570C-8F4E-4356-8376-20697E803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65CE225-922B-4C71-9E00-7B22FA81C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4A6B968-17BB-486A-9313-73EF1323FA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10" name="Freeform: Shape 56">
              <a:extLst>
                <a:ext uri="{FF2B5EF4-FFF2-40B4-BE49-F238E27FC236}">
                  <a16:creationId xmlns:a16="http://schemas.microsoft.com/office/drawing/2014/main" id="{5F79C3BF-B9CE-4C32-B7DC-8C8A2862E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5" name="Picture 4" descr="A picture containing text, indoor, shelf&#10;&#10;Description automatically generated">
            <a:extLst>
              <a:ext uri="{FF2B5EF4-FFF2-40B4-BE49-F238E27FC236}">
                <a16:creationId xmlns:a16="http://schemas.microsoft.com/office/drawing/2014/main" id="{9E3A774F-E58B-0CA0-730C-1BB13DC74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" r="13945" b="4"/>
          <a:stretch/>
        </p:blipFill>
        <p:spPr>
          <a:xfrm>
            <a:off x="4145694" y="10"/>
            <a:ext cx="3946953" cy="3919684"/>
          </a:xfrm>
          <a:prstGeom prst="rect">
            <a:avLst/>
          </a:prstGeom>
        </p:spPr>
      </p:pic>
      <p:pic>
        <p:nvPicPr>
          <p:cNvPr id="9" name="Picture 8" descr="A picture containing text, person, indoor, wall&#10;&#10;Description automatically generated">
            <a:extLst>
              <a:ext uri="{FF2B5EF4-FFF2-40B4-BE49-F238E27FC236}">
                <a16:creationId xmlns:a16="http://schemas.microsoft.com/office/drawing/2014/main" id="{9A7C4771-2C16-C314-8F9F-4A545D3D5B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r="-3" b="-3"/>
          <a:stretch/>
        </p:blipFill>
        <p:spPr>
          <a:xfrm>
            <a:off x="8092647" y="10"/>
            <a:ext cx="3946953" cy="391968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10017-1936-C309-529A-9B269DA64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4088049"/>
            <a:ext cx="4977905" cy="2031475"/>
          </a:xfrm>
        </p:spPr>
        <p:txBody>
          <a:bodyPr anchor="ctr">
            <a:normAutofit/>
          </a:bodyPr>
          <a:lstStyle/>
          <a:p>
            <a:r>
              <a:rPr lang="en-US" sz="1800"/>
              <a:t>Built our own Neural Networks in C++</a:t>
            </a:r>
          </a:p>
          <a:p>
            <a:r>
              <a:rPr lang="en-US" sz="1800"/>
              <a:t>Built a library to handle matrix math and neural network operators in C++</a:t>
            </a:r>
          </a:p>
          <a:p>
            <a:r>
              <a:rPr lang="en-US" sz="1800"/>
              <a:t>C:\Users\nedlecky\Desktop\Interview\EE295Code</a:t>
            </a:r>
          </a:p>
        </p:txBody>
      </p:sp>
    </p:spTree>
    <p:extLst>
      <p:ext uri="{BB962C8B-B14F-4D97-AF65-F5344CB8AC3E}">
        <p14:creationId xmlns:p14="http://schemas.microsoft.com/office/powerpoint/2010/main" val="2275125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FC6891-CBA5-427E-98AC-BF56BB033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AB552C-92F8-742C-BC17-C4A18588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4087571"/>
            <a:ext cx="4795282" cy="2031941"/>
          </a:xfrm>
        </p:spPr>
        <p:txBody>
          <a:bodyPr anchor="ctr">
            <a:normAutofit/>
          </a:bodyPr>
          <a:lstStyle/>
          <a:p>
            <a:r>
              <a:rPr lang="en-US" dirty="0"/>
              <a:t>Brighton Beach Lab?</a:t>
            </a:r>
          </a:p>
        </p:txBody>
      </p:sp>
      <p:grpSp>
        <p:nvGrpSpPr>
          <p:cNvPr id="13" name="Bottom Right">
            <a:extLst>
              <a:ext uri="{FF2B5EF4-FFF2-40B4-BE49-F238E27FC236}">
                <a16:creationId xmlns:a16="http://schemas.microsoft.com/office/drawing/2014/main" id="{4CD73DBB-9AC8-4BE7-AA43-995A7495D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12DE672-70F7-4637-B2FF-2FA41F0B0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5" name="Graphic 157">
              <a:extLst>
                <a:ext uri="{FF2B5EF4-FFF2-40B4-BE49-F238E27FC236}">
                  <a16:creationId xmlns:a16="http://schemas.microsoft.com/office/drawing/2014/main" id="{DD2F0317-76EA-414D-B393-F8B40F19C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EDD0BAA-CF8C-4BEE-8C35-300AF20170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5A65F3-B3C8-4CC6-BA1A-035AEA210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0B2B25A-CE08-484B-B756-77C69C3BF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6F5E584-459A-4F39-9F69-43177D7D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A96BF44-ED00-4109-9F2F-65716299DE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8C01C93-49E2-4D91-BD01-E1E20675B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961950D-1C40-4BA8-9CCE-D8E2C0AB9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34D714-BCAF-4495-A9AD-F66AC5794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24F1C90-219B-EABF-D4FF-23F5E16075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2" b="24509"/>
          <a:stretch/>
        </p:blipFill>
        <p:spPr>
          <a:xfrm>
            <a:off x="188468" y="10"/>
            <a:ext cx="11812017" cy="3919684"/>
          </a:xfrm>
          <a:prstGeom prst="rect">
            <a:avLst/>
          </a:prstGeom>
        </p:spPr>
      </p:pic>
      <p:grpSp>
        <p:nvGrpSpPr>
          <p:cNvPr id="25" name="Top Left">
            <a:extLst>
              <a:ext uri="{FF2B5EF4-FFF2-40B4-BE49-F238E27FC236}">
                <a16:creationId xmlns:a16="http://schemas.microsoft.com/office/drawing/2014/main" id="{AAFDD3F2-C28D-4186-A9F0-DA324412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10849" y="15178"/>
            <a:chExt cx="2198951" cy="333125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5302C02-0D50-4BBD-8410-674BE02F9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C7FBB7-D7DF-46D6-80AF-EA374C31A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6BD1F9-BA15-455A-AC80-3E40C5B6A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AD4DC37-4D5F-4CFC-B64A-ACA7ED692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2A0B918-ED2A-45A5-9247-67750B3D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775DAE7-4E0F-4B22-BDD1-4B3F35357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80A3A5C-7609-4229-8E65-17AD785E3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B89B-E107-47BA-1F55-671B1884D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4088049"/>
            <a:ext cx="4977905" cy="203147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I was on loan to Google DeepMind from February to June of 2020</a:t>
            </a:r>
          </a:p>
          <a:p>
            <a:pPr>
              <a:lnSpc>
                <a:spcPct val="100000"/>
              </a:lnSpc>
            </a:pPr>
            <a:r>
              <a:rPr lang="en-US" sz="1500"/>
              <a:t>The problem: “Teaching” robots to plug network cables into servers</a:t>
            </a:r>
          </a:p>
          <a:p>
            <a:pPr lvl="1">
              <a:lnSpc>
                <a:spcPct val="100000"/>
              </a:lnSpc>
            </a:pPr>
            <a:r>
              <a:rPr lang="en-US" sz="1500"/>
              <a:t>Brighton Beach Lab walk-through</a:t>
            </a:r>
          </a:p>
          <a:p>
            <a:pPr lvl="1">
              <a:lnSpc>
                <a:spcPct val="100000"/>
              </a:lnSpc>
            </a:pPr>
            <a:r>
              <a:rPr lang="en-US" sz="1500">
                <a:hlinkClick r:id="rId3"/>
              </a:rPr>
              <a:t>https://sites.google.com/lecky.com/brighton-beach-lab/home</a:t>
            </a:r>
            <a:endParaRPr lang="en-US" sz="1500"/>
          </a:p>
          <a:p>
            <a:pPr lvl="1">
              <a:lnSpc>
                <a:spcPct val="100000"/>
              </a:lnSpc>
            </a:pPr>
            <a:endParaRPr lang="en-US" sz="1500"/>
          </a:p>
          <a:p>
            <a:pPr>
              <a:lnSpc>
                <a:spcPct val="100000"/>
              </a:lnSpc>
            </a:pPr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395288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ounter&#10;&#10;Description automatically generated">
            <a:extLst>
              <a:ext uri="{FF2B5EF4-FFF2-40B4-BE49-F238E27FC236}">
                <a16:creationId xmlns:a16="http://schemas.microsoft.com/office/drawing/2014/main" id="{D6BA62CC-61F0-4A46-23C0-AA4EC4FAA3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2" r="-1" b="1465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6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4F7BBB-4375-63A8-14BE-EEF3F081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Fast Forward to Today</a:t>
            </a:r>
          </a:p>
        </p:txBody>
      </p:sp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F5375-9B6E-45AB-ADE8-FA6558FB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2" y="726538"/>
            <a:ext cx="4977905" cy="5017076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CSC485B Machine Learning in Robotics Applications</a:t>
            </a:r>
          </a:p>
          <a:p>
            <a:r>
              <a:rPr lang="en-US" sz="1800">
                <a:solidFill>
                  <a:srgbClr val="FFFFFF"/>
                </a:solidFill>
                <a:hlinkClick r:id="rId3"/>
              </a:rPr>
              <a:t>https://github.com/nedlecky/CSC485B</a:t>
            </a:r>
            <a:endParaRPr lang="en-US" sz="1800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</a:rPr>
              <a:t>Bringing students along from using a neural network to convert from Celsius to Fahrenheit! </a:t>
            </a:r>
            <a:r>
              <a:rPr lang="en-US" sz="180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US" sz="1800">
                <a:solidFill>
                  <a:srgbClr val="FFFFFF"/>
                </a:solidFill>
                <a:sym typeface="Wingdings" panose="05000000000000000000" pitchFamily="2" charset="2"/>
              </a:rPr>
              <a:t>Then converting non-linear thermocouple voltages to temperature</a:t>
            </a:r>
          </a:p>
          <a:p>
            <a:pPr lvl="1"/>
            <a:r>
              <a:rPr lang="en-US" sz="1800">
                <a:solidFill>
                  <a:srgbClr val="FFFFFF"/>
                </a:solidFill>
                <a:sym typeface="Wingdings" panose="05000000000000000000" pitchFamily="2" charset="2"/>
              </a:rPr>
              <a:t>And solving simple but more non-linear problems like Pythagoras</a:t>
            </a:r>
          </a:p>
          <a:p>
            <a:r>
              <a:rPr lang="en-US" sz="1800">
                <a:solidFill>
                  <a:srgbClr val="FFFFFF"/>
                </a:solidFill>
                <a:sym typeface="Wingdings" panose="05000000000000000000" pitchFamily="2" charset="2"/>
              </a:rPr>
              <a:t>Regression is useful</a:t>
            </a:r>
          </a:p>
          <a:p>
            <a:r>
              <a:rPr lang="en-US" sz="1800">
                <a:solidFill>
                  <a:srgbClr val="FFFFFF"/>
                </a:solidFill>
                <a:sym typeface="Wingdings" panose="05000000000000000000" pitchFamily="2" charset="2"/>
              </a:rPr>
              <a:t>Classification and clustering are very powerful today as well</a:t>
            </a:r>
            <a:endParaRPr lang="en-US" sz="1800">
              <a:solidFill>
                <a:srgbClr val="FFFFFF"/>
              </a:solidFill>
            </a:endParaRPr>
          </a:p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71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4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0" name="Rectangle 4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1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2" name="Freeform: Shape 47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49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50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51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52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53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54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60A0F44-F93C-4B1F-92BC-6B886FA6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4795282" cy="20917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Take-Away Lesson?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05BBE4-DAB7-3BA0-3B76-E79D512D6C98}"/>
              </a:ext>
            </a:extLst>
          </p:cNvPr>
          <p:cNvSpPr txBox="1"/>
          <p:nvPr/>
        </p:nvSpPr>
        <p:spPr>
          <a:xfrm>
            <a:off x="6195372" y="169025"/>
            <a:ext cx="4977905" cy="209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>
                <a:solidFill>
                  <a:schemeClr val="tx2"/>
                </a:solidFill>
              </a:rPr>
              <a:t>Regression, Classification, Clustering</a:t>
            </a:r>
          </a:p>
          <a:p>
            <a:pPr marL="742950" lvl="1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5"/>
              </a:buClr>
              <a:buFont typeface="Avenir Next LT Pro" panose="020B0504020202020204" pitchFamily="34" charset="0"/>
              <a:buChar char="+"/>
            </a:pPr>
            <a:r>
              <a:rPr lang="en-US">
                <a:solidFill>
                  <a:schemeClr val="tx2"/>
                </a:solidFill>
              </a:rPr>
              <a:t>They only work if we make sure our problem can be forced into simple math</a:t>
            </a:r>
          </a:p>
        </p:txBody>
      </p:sp>
      <p:grpSp>
        <p:nvGrpSpPr>
          <p:cNvPr id="79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80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1" name="Freeform: Shape 60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61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62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63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64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65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66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8" name="Freeform: Shape 59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7F55D6-F380-41DD-A42B-165372411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rPr>
              <a:t>CSC485B SUNY Plattsburgh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45611E-8BE0-4443-817C-A90D2F89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60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73B850FF-6169-4056-8077-06FFA93A5366}" type="slidenum">
              <a:rPr lang="en-US" smtClean="0"/>
              <a:pPr defTabSz="914400">
                <a:spcAft>
                  <a:spcPts val="600"/>
                </a:spcAft>
              </a:pPr>
              <a:t>23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C69928F-3BA2-E202-B2EA-DB45F9E94E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0218461"/>
              </p:ext>
            </p:extLst>
          </p:nvPr>
        </p:nvGraphicFramePr>
        <p:xfrm>
          <a:off x="862903" y="2396732"/>
          <a:ext cx="10515600" cy="39025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04036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6F410C21-CD43-45A5-A726-CF8B01FD8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0" y="-3087"/>
            <a:chExt cx="7921775" cy="688702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030EA9A-BC9B-4A24-8288-BD332A6A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C02E7B-E3A7-4649-B0DF-7111FC4D9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0919" y="61392"/>
              <a:ext cx="4450856" cy="6822541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A466D70-407D-4A6C-887C-F213B7662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274" y="1582560"/>
              <a:ext cx="4133888" cy="5301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D419DCF-E52E-4774-921F-1A9E589C0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6887A1-BF5F-455B-B3D0-A0FA7B7DD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087"/>
              <a:ext cx="17103" cy="17103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376C740-196E-47D9-97DD-FA626C705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931" y="3518322"/>
              <a:ext cx="2880722" cy="3317378"/>
            </a:xfrm>
            <a:custGeom>
              <a:avLst/>
              <a:gdLst>
                <a:gd name="connsiteX0" fmla="*/ 1604296 w 1604295"/>
                <a:gd name="connsiteY0" fmla="*/ 1847472 h 1847472"/>
                <a:gd name="connsiteX1" fmla="*/ 1517809 w 1604295"/>
                <a:gd name="connsiteY1" fmla="*/ 1544292 h 1847472"/>
                <a:gd name="connsiteX2" fmla="*/ 1394841 w 1604295"/>
                <a:gd name="connsiteY2" fmla="*/ 1183771 h 1847472"/>
                <a:gd name="connsiteX3" fmla="*/ 1318355 w 1604295"/>
                <a:gd name="connsiteY3" fmla="*/ 695233 h 1847472"/>
                <a:gd name="connsiteX4" fmla="*/ 1359884 w 1604295"/>
                <a:gd name="connsiteY4" fmla="*/ 397863 h 1847472"/>
                <a:gd name="connsiteX5" fmla="*/ 1359884 w 1604295"/>
                <a:gd name="connsiteY5" fmla="*/ 236700 h 1847472"/>
                <a:gd name="connsiteX6" fmla="*/ 1351598 w 1604295"/>
                <a:gd name="connsiteY6" fmla="*/ 67250 h 1847472"/>
                <a:gd name="connsiteX7" fmla="*/ 1316641 w 1604295"/>
                <a:gd name="connsiteY7" fmla="*/ 10767 h 1847472"/>
                <a:gd name="connsiteX8" fmla="*/ 1195292 w 1604295"/>
                <a:gd name="connsiteY8" fmla="*/ 34008 h 1847472"/>
                <a:gd name="connsiteX9" fmla="*/ 1005745 w 1604295"/>
                <a:gd name="connsiteY9" fmla="*/ 254988 h 1847472"/>
                <a:gd name="connsiteX10" fmla="*/ 763048 w 1604295"/>
                <a:gd name="connsiteY10" fmla="*/ 587315 h 1847472"/>
                <a:gd name="connsiteX11" fmla="*/ 548640 w 1604295"/>
                <a:gd name="connsiteY11" fmla="*/ 861444 h 1847472"/>
                <a:gd name="connsiteX12" fmla="*/ 328803 w 1604295"/>
                <a:gd name="connsiteY12" fmla="*/ 1145480 h 1847472"/>
                <a:gd name="connsiteX13" fmla="*/ 0 w 1604295"/>
                <a:gd name="connsiteY13" fmla="*/ 1607157 h 18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04295" h="1847472">
                  <a:moveTo>
                    <a:pt x="1604296" y="1847472"/>
                  </a:moveTo>
                  <a:cubicBezTo>
                    <a:pt x="1573721" y="1753270"/>
                    <a:pt x="1548479" y="1638399"/>
                    <a:pt x="1517809" y="1544292"/>
                  </a:cubicBezTo>
                  <a:cubicBezTo>
                    <a:pt x="1478471" y="1423515"/>
                    <a:pt x="1432846" y="1304929"/>
                    <a:pt x="1394841" y="1183771"/>
                  </a:cubicBezTo>
                  <a:cubicBezTo>
                    <a:pt x="1345025" y="1024893"/>
                    <a:pt x="1305497" y="860778"/>
                    <a:pt x="1318355" y="695233"/>
                  </a:cubicBezTo>
                  <a:cubicBezTo>
                    <a:pt x="1326071" y="595316"/>
                    <a:pt x="1353312" y="497780"/>
                    <a:pt x="1359884" y="397863"/>
                  </a:cubicBezTo>
                  <a:cubicBezTo>
                    <a:pt x="1363409" y="344237"/>
                    <a:pt x="1359503" y="290421"/>
                    <a:pt x="1359884" y="236700"/>
                  </a:cubicBezTo>
                  <a:cubicBezTo>
                    <a:pt x="1360265" y="179740"/>
                    <a:pt x="1366076" y="122114"/>
                    <a:pt x="1351598" y="67250"/>
                  </a:cubicBezTo>
                  <a:cubicBezTo>
                    <a:pt x="1345692" y="44866"/>
                    <a:pt x="1335691" y="23530"/>
                    <a:pt x="1316641" y="10767"/>
                  </a:cubicBezTo>
                  <a:cubicBezTo>
                    <a:pt x="1279874" y="-13998"/>
                    <a:pt x="1233202" y="8290"/>
                    <a:pt x="1195292" y="34008"/>
                  </a:cubicBezTo>
                  <a:cubicBezTo>
                    <a:pt x="1114330" y="89062"/>
                    <a:pt x="1060990" y="173644"/>
                    <a:pt x="1005745" y="254988"/>
                  </a:cubicBezTo>
                  <a:cubicBezTo>
                    <a:pt x="928688" y="368526"/>
                    <a:pt x="847058" y="478825"/>
                    <a:pt x="763048" y="587315"/>
                  </a:cubicBezTo>
                  <a:cubicBezTo>
                    <a:pt x="691991" y="679041"/>
                    <a:pt x="621697" y="771338"/>
                    <a:pt x="548640" y="861444"/>
                  </a:cubicBezTo>
                  <a:cubicBezTo>
                    <a:pt x="425672" y="1012987"/>
                    <a:pt x="453866" y="995747"/>
                    <a:pt x="328803" y="1145480"/>
                  </a:cubicBezTo>
                  <a:cubicBezTo>
                    <a:pt x="294418" y="1186628"/>
                    <a:pt x="21146" y="1558103"/>
                    <a:pt x="0" y="16071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A7BFC62-FABD-4718-9C08-C31EF1745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69" y="2957679"/>
              <a:ext cx="2196245" cy="3010367"/>
            </a:xfrm>
            <a:custGeom>
              <a:avLst/>
              <a:gdLst>
                <a:gd name="connsiteX0" fmla="*/ 1223105 w 1223105"/>
                <a:gd name="connsiteY0" fmla="*/ 0 h 1676495"/>
                <a:gd name="connsiteX1" fmla="*/ 1000792 w 1223105"/>
                <a:gd name="connsiteY1" fmla="*/ 254794 h 1676495"/>
                <a:gd name="connsiteX2" fmla="*/ 744760 w 1223105"/>
                <a:gd name="connsiteY2" fmla="*/ 651891 h 1676495"/>
                <a:gd name="connsiteX3" fmla="*/ 345758 w 1223105"/>
                <a:gd name="connsiteY3" fmla="*/ 1231773 h 1676495"/>
                <a:gd name="connsiteX4" fmla="*/ 0 w 1223105"/>
                <a:gd name="connsiteY4" fmla="*/ 1676495 h 167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05" h="1676495">
                  <a:moveTo>
                    <a:pt x="1223105" y="0"/>
                  </a:moveTo>
                  <a:cubicBezTo>
                    <a:pt x="1136523" y="72771"/>
                    <a:pt x="1066324" y="162401"/>
                    <a:pt x="1000792" y="254794"/>
                  </a:cubicBezTo>
                  <a:cubicBezTo>
                    <a:pt x="909733" y="383286"/>
                    <a:pt x="827723" y="517970"/>
                    <a:pt x="744760" y="651891"/>
                  </a:cubicBezTo>
                  <a:cubicBezTo>
                    <a:pt x="621030" y="851726"/>
                    <a:pt x="497777" y="1052608"/>
                    <a:pt x="345758" y="1231773"/>
                  </a:cubicBezTo>
                  <a:cubicBezTo>
                    <a:pt x="248888" y="1345978"/>
                    <a:pt x="61722" y="1540764"/>
                    <a:pt x="0" y="16764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8C2B3B-42DE-4307-A7F5-3C51DD2D9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34043" y="2855696"/>
              <a:ext cx="1200999" cy="3994030"/>
            </a:xfrm>
            <a:custGeom>
              <a:avLst/>
              <a:gdLst>
                <a:gd name="connsiteX0" fmla="*/ 668846 w 668845"/>
                <a:gd name="connsiteY0" fmla="*/ 2224305 h 2224304"/>
                <a:gd name="connsiteX1" fmla="*/ 486918 w 668845"/>
                <a:gd name="connsiteY1" fmla="*/ 1944365 h 2224304"/>
                <a:gd name="connsiteX2" fmla="*/ 376809 w 668845"/>
                <a:gd name="connsiteY2" fmla="*/ 1659663 h 2224304"/>
                <a:gd name="connsiteX3" fmla="*/ 319373 w 668845"/>
                <a:gd name="connsiteY3" fmla="*/ 1425157 h 2224304"/>
                <a:gd name="connsiteX4" fmla="*/ 264319 w 668845"/>
                <a:gd name="connsiteY4" fmla="*/ 1130834 h 2224304"/>
                <a:gd name="connsiteX5" fmla="*/ 278702 w 668845"/>
                <a:gd name="connsiteY5" fmla="*/ 882041 h 2224304"/>
                <a:gd name="connsiteX6" fmla="*/ 302609 w 668845"/>
                <a:gd name="connsiteY6" fmla="*/ 736118 h 2224304"/>
                <a:gd name="connsiteX7" fmla="*/ 360045 w 668845"/>
                <a:gd name="connsiteY7" fmla="*/ 444177 h 2224304"/>
                <a:gd name="connsiteX8" fmla="*/ 386334 w 668845"/>
                <a:gd name="connsiteY8" fmla="*/ 233675 h 2224304"/>
                <a:gd name="connsiteX9" fmla="*/ 0 w 668845"/>
                <a:gd name="connsiteY9" fmla="*/ 56795 h 222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8845" h="2224304">
                  <a:moveTo>
                    <a:pt x="668846" y="2224305"/>
                  </a:moveTo>
                  <a:cubicBezTo>
                    <a:pt x="599218" y="2137151"/>
                    <a:pt x="537210" y="2043996"/>
                    <a:pt x="486918" y="1944365"/>
                  </a:cubicBezTo>
                  <a:cubicBezTo>
                    <a:pt x="441008" y="1853306"/>
                    <a:pt x="404717" y="1757770"/>
                    <a:pt x="376809" y="1659663"/>
                  </a:cubicBezTo>
                  <a:cubicBezTo>
                    <a:pt x="354806" y="1582224"/>
                    <a:pt x="337757" y="1503548"/>
                    <a:pt x="319373" y="1425157"/>
                  </a:cubicBezTo>
                  <a:cubicBezTo>
                    <a:pt x="296418" y="1327811"/>
                    <a:pt x="270510" y="1230657"/>
                    <a:pt x="264319" y="1130834"/>
                  </a:cubicBezTo>
                  <a:cubicBezTo>
                    <a:pt x="259080" y="1047681"/>
                    <a:pt x="266891" y="964528"/>
                    <a:pt x="278702" y="882041"/>
                  </a:cubicBezTo>
                  <a:cubicBezTo>
                    <a:pt x="285655" y="833274"/>
                    <a:pt x="293751" y="784601"/>
                    <a:pt x="302609" y="736118"/>
                  </a:cubicBezTo>
                  <a:cubicBezTo>
                    <a:pt x="320516" y="638582"/>
                    <a:pt x="339471" y="541237"/>
                    <a:pt x="360045" y="444177"/>
                  </a:cubicBezTo>
                  <a:cubicBezTo>
                    <a:pt x="374809" y="374549"/>
                    <a:pt x="389763" y="304541"/>
                    <a:pt x="386334" y="233675"/>
                  </a:cubicBezTo>
                  <a:cubicBezTo>
                    <a:pt x="383191" y="168809"/>
                    <a:pt x="391287" y="-120751"/>
                    <a:pt x="0" y="56795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0C6FE7A-5F50-46A9-B473-A40F60CF9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7437" y="5668418"/>
              <a:ext cx="1982111" cy="1181308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2BF817-B70D-4687-9A70-09C0C6CF8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25817"/>
              <a:ext cx="2282549" cy="5138883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CAC004-4B7F-45C4-834A-116FD2D03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53524"/>
              <a:ext cx="1650357" cy="4733534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193C743-6F98-4322-B366-AD0353B10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379002"/>
              <a:ext cx="1123546" cy="411627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D3C2310-33DE-4B73-A297-67D5721A86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798206"/>
              <a:ext cx="756945" cy="3350210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8B8B6B-A236-4752-937C-83AF1C4EC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247513"/>
              <a:ext cx="515229" cy="2438941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16B9790-C202-4F5D-8BEC-130557782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103" y="1752232"/>
              <a:ext cx="300409" cy="1599679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E0884AE-BEEF-4D8B-B59B-1EFC91429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31253" y="14016"/>
              <a:ext cx="5523537" cy="3012568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DC19431-34DB-4F62-A4D8-ED38ECCB9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87455" y="75587"/>
              <a:ext cx="4681672" cy="2637228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F5735E-2BC7-4236-B830-616EBBBC7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0305" y="31802"/>
              <a:ext cx="3763077" cy="2110194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" name="Bottom Right">
            <a:extLst>
              <a:ext uri="{FF2B5EF4-FFF2-40B4-BE49-F238E27FC236}">
                <a16:creationId xmlns:a16="http://schemas.microsoft.com/office/drawing/2014/main" id="{83664CB5-2BA0-493E-BEC5-BACF868A1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4DC3445-FC3D-4F90-BC75-AD8EDD18A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4" name="Graphic 157">
              <a:extLst>
                <a:ext uri="{FF2B5EF4-FFF2-40B4-BE49-F238E27FC236}">
                  <a16:creationId xmlns:a16="http://schemas.microsoft.com/office/drawing/2014/main" id="{70D6C503-0ABE-48A7-BA0B-D5A26B558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DEB1DC4-C3A0-4645-B456-02A9FFA2C9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ECF4175-31D6-4A9B-87A4-4C2966749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08D2906-75CA-4435-A320-08EBBA06B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1B8B373-782A-4568-BDF3-093F398F1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07C3AD9-7FDD-480C-91FF-0D3A977DF2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8EF16B5-D539-41A0-9FDE-164CE88FE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2FFF8CB-E294-4944-A954-FC2866B25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2CD3167-A8E1-4652-8AFE-0E5D9A90C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17CCF7-8228-0254-4BD7-00CB9DAFB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9813"/>
            <a:ext cx="9988166" cy="2785797"/>
          </a:xfrm>
        </p:spPr>
        <p:txBody>
          <a:bodyPr anchor="b">
            <a:normAutofit/>
          </a:bodyPr>
          <a:lstStyle/>
          <a:p>
            <a:pPr algn="ctr"/>
            <a:r>
              <a:rPr lang="en-US" sz="600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16A67-5D80-23BD-94C1-176355928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091" y="3498856"/>
            <a:ext cx="8188033" cy="2614231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1500"/>
              <a:t>The combination of Scouting Ideas and ML (also broader “AI” kinds of techniques) is very interesting and can be useful</a:t>
            </a:r>
          </a:p>
          <a:p>
            <a:pPr algn="ctr">
              <a:lnSpc>
                <a:spcPct val="100000"/>
              </a:lnSpc>
            </a:pPr>
            <a:r>
              <a:rPr lang="en-US" sz="1500"/>
              <a:t>Many core libraries exist to help today, but they rarely solve the problem at speed or with enough accuracy, so custom algorithms and hybrid approaches have great value</a:t>
            </a:r>
          </a:p>
          <a:p>
            <a:pPr algn="ctr">
              <a:lnSpc>
                <a:spcPct val="100000"/>
              </a:lnSpc>
            </a:pPr>
            <a:r>
              <a:rPr lang="en-US" sz="1500"/>
              <a:t>AI and Computer Vision have always over-promised and under-delivered</a:t>
            </a:r>
          </a:p>
          <a:p>
            <a:pPr lvl="1" algn="ctr">
              <a:lnSpc>
                <a:spcPct val="100000"/>
              </a:lnSpc>
            </a:pPr>
            <a:r>
              <a:rPr lang="en-US" sz="1500"/>
              <a:t>BUT: a cautious, practical, and clever approach can ACTUALLY WORK on many real, practical problems</a:t>
            </a:r>
          </a:p>
          <a:p>
            <a:pPr algn="ctr">
              <a:lnSpc>
                <a:spcPct val="100000"/>
              </a:lnSpc>
            </a:pPr>
            <a:r>
              <a:rPr lang="en-US" sz="1500"/>
              <a:t>That’s my research interest</a:t>
            </a:r>
          </a:p>
        </p:txBody>
      </p:sp>
    </p:spTree>
    <p:extLst>
      <p:ext uri="{BB962C8B-B14F-4D97-AF65-F5344CB8AC3E}">
        <p14:creationId xmlns:p14="http://schemas.microsoft.com/office/powerpoint/2010/main" val="3587152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96C6BC-CFAF-BA94-BC1F-0EA69846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  <a:endParaRPr lang="en-US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E1C6F5-E8D7-6845-F491-121FBCE29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352004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0955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BEFD7954-4475-67DC-FDDD-F17E31720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Outline: My Research Journey</a:t>
            </a:r>
            <a:endParaRPr lang="en-US"/>
          </a:p>
        </p:txBody>
      </p:sp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62B8935C-99BD-07F7-4BE2-BF98E735ED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30878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4903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290DC-177B-B423-F8B5-8A89DE5B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60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dirty="0"/>
              <a:t>PLA Folding- An AI Problem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959F6E7-6C7B-A06C-8787-EDBE69FBA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6467" y="567942"/>
            <a:ext cx="2428344" cy="2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Top left">
            <a:extLst>
              <a:ext uri="{FF2B5EF4-FFF2-40B4-BE49-F238E27FC236}">
                <a16:creationId xmlns:a16="http://schemas.microsoft.com/office/drawing/2014/main" id="{F6785776-5380-4891-92F9-7E965405E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62FF0DC-AB9A-47B6-A3E3-50661A6A6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464E7EDC-972E-4904-AD00-FCB3F1B1D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36BE9A75-EA0A-4A47-A15A-CA228031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77BA64F1-EDB6-4D28-A265-4DEE27A7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D22904EE-264F-49B5-A80D-02E49864F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7BD241DC-3CBC-4571-B1E5-19131F3CD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DB0FE7B9-DE0B-4C9B-B0C3-D8197EBEC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F648925F-5098-470F-B243-BB8D5FB74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5062A59-59C3-B149-916D-A5C0D6C2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86" y="3496888"/>
            <a:ext cx="4165970" cy="2791200"/>
          </a:xfrm>
          <a:prstGeom prst="rect">
            <a:avLst/>
          </a:prstGeom>
        </p:spPr>
      </p:pic>
      <p:grpSp>
        <p:nvGrpSpPr>
          <p:cNvPr id="1045" name="Bottom Right">
            <a:extLst>
              <a:ext uri="{FF2B5EF4-FFF2-40B4-BE49-F238E27FC236}">
                <a16:creationId xmlns:a16="http://schemas.microsoft.com/office/drawing/2014/main" id="{406EA929-3846-47F7-B510-0F74DED13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46" name="Graphic 157">
              <a:extLst>
                <a:ext uri="{FF2B5EF4-FFF2-40B4-BE49-F238E27FC236}">
                  <a16:creationId xmlns:a16="http://schemas.microsoft.com/office/drawing/2014/main" id="{AC582042-A5DE-4B79-863E-632DD281D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5C7B6153-B6F9-4593-A064-038D2E9A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4BC9B344-E8CA-4B36-93EA-CE467C4E6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FE5A1811-8048-4A41-83DB-1E4F05D59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E3CD8CCD-8B68-426F-90F2-39819E6F48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2" name="Freeform: Shape 1051">
                <a:extLst>
                  <a:ext uri="{FF2B5EF4-FFF2-40B4-BE49-F238E27FC236}">
                    <a16:creationId xmlns:a16="http://schemas.microsoft.com/office/drawing/2014/main" id="{4A98B6D9-6366-47E8-A502-189B10A93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7464D5A2-BA36-4ADC-A7C4-C9D00A7C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4" name="Freeform: Shape 1053">
                <a:extLst>
                  <a:ext uri="{FF2B5EF4-FFF2-40B4-BE49-F238E27FC236}">
                    <a16:creationId xmlns:a16="http://schemas.microsoft.com/office/drawing/2014/main" id="{69F7FAC9-62A9-4276-8CE6-6F85D61D7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A1D97B8F-6E5C-495D-9DC2-05D26A01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F2A9C-3E24-01FA-DAAE-05E8084E5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248" y="2384474"/>
            <a:ext cx="5604997" cy="3728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This is a hardware area optimization problem in VLSI design</a:t>
            </a:r>
          </a:p>
          <a:p>
            <a:pPr>
              <a:lnSpc>
                <a:spcPct val="100000"/>
              </a:lnSpc>
            </a:pPr>
            <a:r>
              <a:rPr lang="en-US" sz="1700"/>
              <a:t>Based on a paper describing the problem in 1985, I developed a graph-theoretic formulation of the problem and a solution methodology</a:t>
            </a:r>
          </a:p>
          <a:p>
            <a:pPr>
              <a:lnSpc>
                <a:spcPct val="100000"/>
              </a:lnSpc>
            </a:pPr>
            <a:r>
              <a:rPr lang="en-US" sz="1700"/>
              <a:t>Finding cliques in a graph is a classic NP-complete problem</a:t>
            </a:r>
          </a:p>
          <a:p>
            <a:pPr lvl="1">
              <a:lnSpc>
                <a:spcPct val="100000"/>
              </a:lnSpc>
            </a:pPr>
            <a:r>
              <a:rPr lang="en-US" sz="1700">
                <a:hlinkClick r:id="rId4"/>
              </a:rPr>
              <a:t>https://en.wikipedia.org/wiki/Clique_problem</a:t>
            </a:r>
            <a:endParaRPr lang="en-US" sz="1700"/>
          </a:p>
          <a:p>
            <a:pPr>
              <a:lnSpc>
                <a:spcPct val="100000"/>
              </a:lnSpc>
            </a:pPr>
            <a:r>
              <a:rPr lang="en-US" sz="1700">
                <a:hlinkClick r:id="rId5"/>
              </a:rPr>
              <a:t>https://www.semanticscholar.org/paper/Graph-theoretic-algorithms-for-the-PLA-folding-Lecky-Murphy/7300bcb4e11c71bf844556eccb7520a63ccec94d</a:t>
            </a:r>
            <a:endParaRPr lang="en-US" sz="1700"/>
          </a:p>
          <a:p>
            <a:pPr>
              <a:lnSpc>
                <a:spcPct val="100000"/>
              </a:lnSpc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657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849A9-5FC1-2403-C21C-71B494649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411" r="6483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16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C6DE6A-4BD0-D395-EBD8-ABCFA13A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6066"/>
            <a:ext cx="4795282" cy="501822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LeOCR</a:t>
            </a:r>
          </a:p>
        </p:txBody>
      </p:sp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6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BE502-9AA8-3B69-0088-073DF2112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6738" y="15178"/>
            <a:ext cx="6976540" cy="657700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 invented an Optical Character Recognition algorithm that was ML-based but </a:t>
            </a:r>
            <a:r>
              <a:rPr lang="en-US" sz="1600" i="1" dirty="0">
                <a:solidFill>
                  <a:srgbClr val="FFFFFF"/>
                </a:solidFill>
              </a:rPr>
              <a:t>relatively simple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Needed to be able to read &gt;3000 characters/sec on a 1994-vintage PC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Inspecting &gt;10 memory chips/second at Micron Technology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Custom code all personally written in C++ and assembly language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Also upgraded to use early GPUs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Intel MMX (Matrix Math Extension) assembly language</a:t>
            </a:r>
          </a:p>
          <a:p>
            <a:pPr lvl="2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Precursor to several technologies by Intel and others: 3DNow!, Streaming SIMD Extensions (SSE), and ongoing revisions of Advanced Vector Extensions (AVX).</a:t>
            </a:r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Key Requirements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Print quality is highly variable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Character aspect ratio is highly variable</a:t>
            </a:r>
          </a:p>
          <a:p>
            <a:pPr lvl="1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</a:rPr>
              <a:t>Character strokes are inconsistent and frequently broken</a:t>
            </a:r>
          </a:p>
          <a:p>
            <a:pPr lvl="2">
              <a:lnSpc>
                <a:spcPct val="10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032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5935-9C82-456B-30A3-A3979799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it 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4B18E-F254-5AA7-F233-3A726C551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20" y="1570962"/>
            <a:ext cx="5668166" cy="4096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EC715-918F-D6B0-0C97-230BC593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475" y="651823"/>
            <a:ext cx="914528" cy="724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89E023-1028-7F36-F1A8-C12C35F11B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2" t="15598" r="59744" b="7798"/>
          <a:stretch/>
        </p:blipFill>
        <p:spPr>
          <a:xfrm rot="360340">
            <a:off x="5943039" y="1695450"/>
            <a:ext cx="800100" cy="15906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92A59C-F3CD-C6E1-D911-A3656B7B3BBA}"/>
              </a:ext>
            </a:extLst>
          </p:cNvPr>
          <p:cNvSpPr/>
          <p:nvPr/>
        </p:nvSpPr>
        <p:spPr>
          <a:xfrm>
            <a:off x="6023256" y="1657959"/>
            <a:ext cx="704850" cy="150495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78739BE-BBDF-2535-2FF5-6539B42C4C43}"/>
              </a:ext>
            </a:extLst>
          </p:cNvPr>
          <p:cNvCxnSpPr>
            <a:cxnSpLocks/>
          </p:cNvCxnSpPr>
          <p:nvPr/>
        </p:nvCxnSpPr>
        <p:spPr>
          <a:xfrm>
            <a:off x="5772840" y="2257425"/>
            <a:ext cx="114231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F9D1E5-DBDD-5BF1-2BC7-D1CCC43097DA}"/>
              </a:ext>
            </a:extLst>
          </p:cNvPr>
          <p:cNvCxnSpPr>
            <a:cxnSpLocks/>
          </p:cNvCxnSpPr>
          <p:nvPr/>
        </p:nvCxnSpPr>
        <p:spPr>
          <a:xfrm>
            <a:off x="5772840" y="2562225"/>
            <a:ext cx="114231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C1E150-F479-F590-9651-6505DB55FDCC}"/>
              </a:ext>
            </a:extLst>
          </p:cNvPr>
          <p:cNvCxnSpPr>
            <a:cxnSpLocks/>
          </p:cNvCxnSpPr>
          <p:nvPr/>
        </p:nvCxnSpPr>
        <p:spPr>
          <a:xfrm>
            <a:off x="5791890" y="2876550"/>
            <a:ext cx="114231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5EB564-631A-0959-C131-6E462218D02C}"/>
              </a:ext>
            </a:extLst>
          </p:cNvPr>
          <p:cNvCxnSpPr>
            <a:cxnSpLocks/>
          </p:cNvCxnSpPr>
          <p:nvPr/>
        </p:nvCxnSpPr>
        <p:spPr>
          <a:xfrm>
            <a:off x="5772840" y="1943100"/>
            <a:ext cx="114231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BC1A6A-5D4A-810F-D16E-36AE807F0B52}"/>
              </a:ext>
            </a:extLst>
          </p:cNvPr>
          <p:cNvCxnSpPr>
            <a:cxnSpLocks/>
          </p:cNvCxnSpPr>
          <p:nvPr/>
        </p:nvCxnSpPr>
        <p:spPr>
          <a:xfrm>
            <a:off x="6156606" y="1462088"/>
            <a:ext cx="0" cy="196691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EF5EE8-68C7-9668-073D-23629C820E4E}"/>
              </a:ext>
            </a:extLst>
          </p:cNvPr>
          <p:cNvCxnSpPr>
            <a:cxnSpLocks/>
          </p:cNvCxnSpPr>
          <p:nvPr/>
        </p:nvCxnSpPr>
        <p:spPr>
          <a:xfrm>
            <a:off x="6309006" y="1462088"/>
            <a:ext cx="0" cy="196691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86EAAA-CFCF-0A8E-E298-CD278BA7EAC2}"/>
              </a:ext>
            </a:extLst>
          </p:cNvPr>
          <p:cNvCxnSpPr>
            <a:cxnSpLocks/>
          </p:cNvCxnSpPr>
          <p:nvPr/>
        </p:nvCxnSpPr>
        <p:spPr>
          <a:xfrm>
            <a:off x="6461406" y="1462088"/>
            <a:ext cx="0" cy="196691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F8358B-2126-78CE-07A8-10A549B69687}"/>
                  </a:ext>
                </a:extLst>
              </p:cNvPr>
              <p:cNvSpPr txBox="1"/>
              <p:nvPr/>
            </p:nvSpPr>
            <p:spPr>
              <a:xfrm>
                <a:off x="7524751" y="1238250"/>
                <a:ext cx="4410866" cy="5692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Segment into individual characters with classical blob-finding code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Divide into 5x5 grid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Measure </a:t>
                </a:r>
                <a:r>
                  <a:rPr lang="en-US" i="1" dirty="0"/>
                  <a:t>Occupation Ratio </a:t>
                </a:r>
                <a:r>
                  <a:rPr lang="en-US" dirty="0"/>
                  <a:t>for all 25 grid squares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Augment data with ratios of Occupation Ratios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NW / SE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NE / SW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Etc. (but not all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 =150 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Train on many instances of each used character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US" dirty="0"/>
                  <a:t>Vary size, cam angle, print quality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mean and </a:t>
                </a:r>
                <a:r>
                  <a:rPr lang="en-US" dirty="0" err="1"/>
                  <a:t>StdDev</a:t>
                </a:r>
                <a:r>
                  <a:rPr lang="en-US" dirty="0"/>
                  <a:t> for all parameters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Build 2-layer NN classifier for each character- computes probability of character being A, B, etc.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Return best match and confidence (how far away is 2</a:t>
                </a:r>
                <a:r>
                  <a:rPr lang="en-US" baseline="30000" dirty="0"/>
                  <a:t>nd</a:t>
                </a:r>
                <a:r>
                  <a:rPr lang="en-US" dirty="0"/>
                  <a:t> best match??)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F8358B-2126-78CE-07A8-10A549B69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1" y="1238250"/>
                <a:ext cx="4410866" cy="5692328"/>
              </a:xfrm>
              <a:prstGeom prst="rect">
                <a:avLst/>
              </a:prstGeom>
              <a:blipFill>
                <a:blip r:embed="rId4"/>
                <a:stretch>
                  <a:fillRect l="-1519" t="-1071" b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DFBC96-85E2-3B69-2BCE-9848EF5C866B}"/>
                  </a:ext>
                </a:extLst>
              </p:cNvPr>
              <p:cNvSpPr txBox="1"/>
              <p:nvPr/>
            </p:nvSpPr>
            <p:spPr>
              <a:xfrm>
                <a:off x="7568106" y="452749"/>
                <a:ext cx="4623894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𝑂𝑐𝑐𝑢𝑝𝑎𝑡𝑖𝑜𝑛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𝐶𝑜𝑢𝑛𝑡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𝐷𝑎𝑟𝑘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𝑃𝑖𝑥𝑒𝑙𝑠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DFBC96-85E2-3B69-2BCE-9848EF5C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106" y="452749"/>
                <a:ext cx="4623894" cy="5751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52B4CC-BCA9-020D-F06C-08C1A1E520F3}"/>
              </a:ext>
            </a:extLst>
          </p:cNvPr>
          <p:cNvCxnSpPr/>
          <p:nvPr/>
        </p:nvCxnSpPr>
        <p:spPr>
          <a:xfrm flipH="1">
            <a:off x="6651908" y="1046957"/>
            <a:ext cx="2212833" cy="123904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1A4DD1-0709-39C5-1711-B62AF6A0D89A}"/>
              </a:ext>
            </a:extLst>
          </p:cNvPr>
          <p:cNvCxnSpPr>
            <a:cxnSpLocks/>
          </p:cNvCxnSpPr>
          <p:nvPr/>
        </p:nvCxnSpPr>
        <p:spPr>
          <a:xfrm>
            <a:off x="6585231" y="1462088"/>
            <a:ext cx="0" cy="1966912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907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10F84B-ACA5-2CC2-EC0E-EBE874890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198" y="126748"/>
            <a:ext cx="7305000" cy="2968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9D726-989A-0941-B52A-77711568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Eureka!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7E201-AFCD-FC5E-A4C0-EC910443A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7595"/>
            <a:ext cx="6015274" cy="504528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turns out to be a hard-coded and heavily code-optimized version of a very application-specific neural network</a:t>
            </a:r>
          </a:p>
          <a:p>
            <a:r>
              <a:rPr lang="en-US" dirty="0">
                <a:solidFill>
                  <a:srgbClr val="FF0000"/>
                </a:solidFill>
              </a:rPr>
              <a:t>The code was built into the Sherlock product that I developed in the 1990s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Sold to Imaging Technology (now Teledyne DALSA in 1995)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Still sold today: </a:t>
            </a:r>
            <a:r>
              <a:rPr lang="en-US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7702EF8-3EE5-C0F6-84D5-EA9A7BDDC60F}"/>
              </a:ext>
            </a:extLst>
          </p:cNvPr>
          <p:cNvSpPr txBox="1">
            <a:spLocks/>
          </p:cNvSpPr>
          <p:nvPr/>
        </p:nvSpPr>
        <p:spPr>
          <a:xfrm>
            <a:off x="6429725" y="3256937"/>
            <a:ext cx="5668473" cy="284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Library was licensed to Micron Technology and was their only way of reading memory chip IDs in manufacturing for over a decade</a:t>
            </a:r>
          </a:p>
        </p:txBody>
      </p:sp>
    </p:spTree>
    <p:extLst>
      <p:ext uri="{BB962C8B-B14F-4D97-AF65-F5344CB8AC3E}">
        <p14:creationId xmlns:p14="http://schemas.microsoft.com/office/powerpoint/2010/main" val="344161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A04C50-9408-CD66-CFFB-DF26E9655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r="387" b="1"/>
          <a:stretch/>
        </p:blipFill>
        <p:spPr>
          <a:xfrm>
            <a:off x="623686" y="565465"/>
            <a:ext cx="10931938" cy="573406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7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9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6764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2" name="Top Left">
            <a:extLst>
              <a:ext uri="{FF2B5EF4-FFF2-40B4-BE49-F238E27FC236}">
                <a16:creationId xmlns:a16="http://schemas.microsoft.com/office/drawing/2014/main" id="{D6CB783F-4879-4A56-B28A-1E2C9A95D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03B7790-AC1F-4C9E-82A5-0D3ED9135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F41532-E3DD-4685-AF21-DC5A504FC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153570-165D-4616-83D8-9A81A85947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8D218DB-9E8A-400D-A93E-5F3A437B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FD9BE2F-E553-4E8C-A576-FF0883CD7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DB66DC4-9D1C-4972-9B69-92E0B38ED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58D61B9-00C6-41E7-8666-EE5685A6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0701468-47AF-4411-BA59-AE2B83A64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3A7A19-DF98-4CDC-202D-7765A8C9A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41024"/>
            <a:ext cx="3812079" cy="5396722"/>
          </a:xfrm>
        </p:spPr>
        <p:txBody>
          <a:bodyPr anchor="t">
            <a:normAutofit/>
          </a:bodyPr>
          <a:lstStyle/>
          <a:p>
            <a:r>
              <a:rPr lang="en-US"/>
              <a:t>PhD Dissertation, 1995-1999</a:t>
            </a:r>
            <a:endParaRPr lang="en-US" dirty="0"/>
          </a:p>
        </p:txBody>
      </p:sp>
      <p:grpSp>
        <p:nvGrpSpPr>
          <p:cNvPr id="22" name="Bottom Right">
            <a:extLst>
              <a:ext uri="{FF2B5EF4-FFF2-40B4-BE49-F238E27FC236}">
                <a16:creationId xmlns:a16="http://schemas.microsoft.com/office/drawing/2014/main" id="{9028FA34-8D15-405C-A297-54A197D40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AED69D7-BD1D-491F-835F-95796C4DF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9E8BC73D-4B2E-4536-8B48-265F656A83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DD0BD99-2EC5-440C-A81F-C604BF411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BDB05EC-0C9A-43B3-A6AB-3D4A0C9700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0EC4D5A-F9ED-429B-8EFF-D45EA716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8E5202A-45FC-4ACF-A728-CEE4E4842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AE8ADB-4E56-4A59-94AA-54D5CD6032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4A7AC17-663B-456E-984D-5322ADFA3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2E6C460-0C43-446E-A206-1C62381E81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67203C1-C538-43DB-ADAF-111F27A2B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37524-F32A-9ECC-A70B-5A4AFA716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788" y="716366"/>
            <a:ext cx="5970490" cy="5396722"/>
          </a:xfrm>
        </p:spPr>
        <p:txBody>
          <a:bodyPr anchor="ctr">
            <a:normAutofit/>
          </a:bodyPr>
          <a:lstStyle/>
          <a:p>
            <a:r>
              <a:rPr lang="en-US" sz="1800"/>
              <a:t>A Cognitive Computing Architecture, 1999 (UVM)</a:t>
            </a:r>
          </a:p>
          <a:p>
            <a:r>
              <a:rPr lang="en-US" sz="1800"/>
              <a:t>LeOCR makes calculations</a:t>
            </a:r>
          </a:p>
          <a:p>
            <a:r>
              <a:rPr lang="en-US" sz="1800"/>
              <a:t>What if you want to make decisions?</a:t>
            </a:r>
          </a:p>
          <a:p>
            <a:pPr lvl="1"/>
            <a:r>
              <a:rPr lang="en-US" sz="1800"/>
              <a:t>Developed a hardware-based FPGA implementation of specialized Monte Carlo approaches</a:t>
            </a:r>
          </a:p>
          <a:p>
            <a:pPr lvl="1"/>
            <a:r>
              <a:rPr lang="en-US" sz="1800"/>
              <a:t>Could run many instances in parallel</a:t>
            </a:r>
          </a:p>
          <a:p>
            <a:pPr lvl="1"/>
            <a:r>
              <a:rPr lang="en-US" sz="1800"/>
              <a:t>Many problems addressed</a:t>
            </a:r>
          </a:p>
          <a:p>
            <a:r>
              <a:rPr lang="en-US" sz="1800"/>
              <a:t>Scouting</a:t>
            </a:r>
          </a:p>
          <a:p>
            <a:pPr lvl="1"/>
            <a:r>
              <a:rPr lang="en-US" sz="1800"/>
              <a:t>Introduced the Scout</a:t>
            </a:r>
          </a:p>
          <a:p>
            <a:pPr lvl="1"/>
            <a:r>
              <a:rPr lang="en-US" sz="1800"/>
              <a:t>Next: Some slides from my Dissertation Proposal</a:t>
            </a:r>
          </a:p>
          <a:p>
            <a:pPr lvl="1"/>
            <a:r>
              <a:rPr lang="en-US" sz="1800"/>
              <a:t>C:\Users\nedlecky\Desktop\Interview\ScoutingPhD\PhD\Dissertation\The Book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7049598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267</TotalTime>
  <Words>1392</Words>
  <Application>Microsoft Office PowerPoint</Application>
  <PresentationFormat>Widescreen</PresentationFormat>
  <Paragraphs>162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Avenir Next LT Pro</vt:lpstr>
      <vt:lpstr>AvenirNext LT Pro Medium</vt:lpstr>
      <vt:lpstr>Cambria Math</vt:lpstr>
      <vt:lpstr>Rockwell</vt:lpstr>
      <vt:lpstr>Segoe UI</vt:lpstr>
      <vt:lpstr>Segoe UI Semilight</vt:lpstr>
      <vt:lpstr>ExploreVTI</vt:lpstr>
      <vt:lpstr>Document</vt:lpstr>
      <vt:lpstr>Slide</vt:lpstr>
      <vt:lpstr>Embedding Artificial Intelligence and Machine Learning in Everyday Applications</vt:lpstr>
      <vt:lpstr>Abstract</vt:lpstr>
      <vt:lpstr>Outline: My Research Journey</vt:lpstr>
      <vt:lpstr>PLA Folding- An AI Problem</vt:lpstr>
      <vt:lpstr>LeOCR</vt:lpstr>
      <vt:lpstr>How did it work?</vt:lpstr>
      <vt:lpstr>Eureka!</vt:lpstr>
      <vt:lpstr>PowerPoint Presentation</vt:lpstr>
      <vt:lpstr>PhD Dissertation, 1995-1999</vt:lpstr>
      <vt:lpstr>So How Do Animals Think? </vt:lpstr>
      <vt:lpstr>Brain Architecture</vt:lpstr>
      <vt:lpstr>The Neocortex</vt:lpstr>
      <vt:lpstr>Neural Macrocolumns</vt:lpstr>
      <vt:lpstr>What Might These Modules Do?</vt:lpstr>
      <vt:lpstr>Digital Macrocolumn: Scout</vt:lpstr>
      <vt:lpstr>Scout Block Diagram</vt:lpstr>
      <vt:lpstr>Results</vt:lpstr>
      <vt:lpstr>Pattern Alignment Techniques</vt:lpstr>
      <vt:lpstr>Neural Network Based Control</vt:lpstr>
      <vt:lpstr>EE295: Neural Control for Robotics, 1999</vt:lpstr>
      <vt:lpstr>Brighton Beach Lab?</vt:lpstr>
      <vt:lpstr>Fast Forward to Today</vt:lpstr>
      <vt:lpstr>The Take-Away Lesson?</vt:lpstr>
      <vt:lpstr>What’s Next?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CSC485B Machine Learning for Robotics</dc:title>
  <dc:creator>Ned Lecky</dc:creator>
  <cp:lastModifiedBy>Ned Lecky</cp:lastModifiedBy>
  <cp:revision>32</cp:revision>
  <dcterms:created xsi:type="dcterms:W3CDTF">2023-01-30T13:51:52Z</dcterms:created>
  <dcterms:modified xsi:type="dcterms:W3CDTF">2023-03-28T15:50:43Z</dcterms:modified>
</cp:coreProperties>
</file>